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9144000" cy="6858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2796A-3C99-458B-BD14-2B154A8B835B}" v="1" dt="2021-11-10T09:13:37.45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dna" userId="9f5aa454-26b0-4d95-a116-e17bc5cd0fd5" providerId="ADAL" clId="{1AC2796A-3C99-458B-BD14-2B154A8B835B}"/>
    <pc:docChg chg="custSel modSld">
      <pc:chgData name="Ariadna" userId="9f5aa454-26b0-4d95-a116-e17bc5cd0fd5" providerId="ADAL" clId="{1AC2796A-3C99-458B-BD14-2B154A8B835B}" dt="2021-11-10T09:13:54.676" v="10" actId="14100"/>
      <pc:docMkLst>
        <pc:docMk/>
      </pc:docMkLst>
      <pc:sldChg chg="modSp mod">
        <pc:chgData name="Ariadna" userId="9f5aa454-26b0-4d95-a116-e17bc5cd0fd5" providerId="ADAL" clId="{1AC2796A-3C99-458B-BD14-2B154A8B835B}" dt="2021-11-10T09:12:17.593" v="1" actId="20577"/>
        <pc:sldMkLst>
          <pc:docMk/>
          <pc:sldMk cId="0" sldId="256"/>
        </pc:sldMkLst>
        <pc:spChg chg="mod">
          <ac:chgData name="Ariadna" userId="9f5aa454-26b0-4d95-a116-e17bc5cd0fd5" providerId="ADAL" clId="{1AC2796A-3C99-458B-BD14-2B154A8B835B}" dt="2021-11-10T09:12:17.593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mod">
        <pc:chgData name="Ariadna" userId="9f5aa454-26b0-4d95-a116-e17bc5cd0fd5" providerId="ADAL" clId="{1AC2796A-3C99-458B-BD14-2B154A8B835B}" dt="2021-11-10T09:13:54.676" v="10" actId="14100"/>
        <pc:sldMkLst>
          <pc:docMk/>
          <pc:sldMk cId="0" sldId="273"/>
        </pc:sldMkLst>
        <pc:grpChg chg="del">
          <ac:chgData name="Ariadna" userId="9f5aa454-26b0-4d95-a116-e17bc5cd0fd5" providerId="ADAL" clId="{1AC2796A-3C99-458B-BD14-2B154A8B835B}" dt="2021-11-10T09:13:50.368" v="7" actId="478"/>
          <ac:grpSpMkLst>
            <pc:docMk/>
            <pc:sldMk cId="0" sldId="273"/>
            <ac:grpSpMk id="6" creationId="{00000000-0000-0000-0000-000000000000}"/>
          </ac:grpSpMkLst>
        </pc:grpChg>
        <pc:picChg chg="add mod">
          <ac:chgData name="Ariadna" userId="9f5aa454-26b0-4d95-a116-e17bc5cd0fd5" providerId="ADAL" clId="{1AC2796A-3C99-458B-BD14-2B154A8B835B}" dt="2021-11-10T09:13:54.676" v="10" actId="14100"/>
          <ac:picMkLst>
            <pc:docMk/>
            <pc:sldMk cId="0" sldId="273"/>
            <ac:picMk id="10" creationId="{9A820F75-F5D2-4C8A-B78C-7E7F4AB470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31470"/>
            <a:ext cx="8072119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5360" y="2882392"/>
            <a:ext cx="7045959" cy="214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mbient.gencat.cat/web/.content/mn_medi_natural/mn1%205_espais_naturals_protegits/documents/pla-gestio_2015-2020/fitxers_binaris/Memoria-Pla-de-gestio-dels-espais-5-17.02.15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530" y="2029459"/>
            <a:ext cx="6243320" cy="1366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2124075" marR="5080" indent="-211201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Normativa </a:t>
            </a:r>
            <a:r>
              <a:rPr sz="4400" spc="-25" dirty="0"/>
              <a:t>sobre </a:t>
            </a:r>
            <a:r>
              <a:rPr sz="4400" spc="-5" dirty="0"/>
              <a:t>medi  </a:t>
            </a:r>
            <a:r>
              <a:rPr sz="4400" dirty="0"/>
              <a:t>natural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2429" y="3817620"/>
            <a:ext cx="3276600" cy="10566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lang="ca-ES" sz="3200" spc="-15" dirty="0">
                <a:solidFill>
                  <a:srgbClr val="FFFFFF"/>
                </a:solidFill>
                <a:latin typeface="DejaVu Sans"/>
                <a:cs typeface="DejaVu Sans"/>
              </a:rPr>
              <a:t>Novembre 2021</a:t>
            </a:r>
            <a:endParaRPr sz="3200" dirty="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400" spc="-15" dirty="0">
                <a:solidFill>
                  <a:srgbClr val="FFFFFF"/>
                </a:solidFill>
                <a:latin typeface="DejaVu Sans"/>
                <a:cs typeface="DejaVu Sans"/>
              </a:rPr>
              <a:t>Lluís-Xavier</a:t>
            </a:r>
            <a:r>
              <a:rPr sz="240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DejaVu Sans"/>
                <a:cs typeface="DejaVu Sans"/>
              </a:rPr>
              <a:t>Toldrà</a:t>
            </a:r>
            <a:endParaRPr sz="2400" dirty="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36270"/>
            <a:ext cx="73126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Xarxa </a:t>
            </a:r>
            <a:r>
              <a:rPr sz="4400" spc="-5" dirty="0"/>
              <a:t>Natura </a:t>
            </a:r>
            <a:r>
              <a:rPr sz="4400" dirty="0"/>
              <a:t>2000</a:t>
            </a:r>
            <a:r>
              <a:rPr sz="4400" spc="-25" dirty="0"/>
              <a:t> </a:t>
            </a:r>
            <a:r>
              <a:rPr sz="4400" spc="-5" dirty="0"/>
              <a:t>(ii)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1187450" y="1483360"/>
            <a:ext cx="6772909" cy="5153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36270"/>
            <a:ext cx="64744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Xarxa </a:t>
            </a:r>
            <a:r>
              <a:rPr sz="4400" spc="-5" dirty="0"/>
              <a:t>Natura</a:t>
            </a:r>
            <a:r>
              <a:rPr sz="4400" spc="-45" dirty="0"/>
              <a:t> </a:t>
            </a:r>
            <a:r>
              <a:rPr sz="4400" spc="-5" dirty="0"/>
              <a:t>(iii)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924050" y="1945640"/>
            <a:ext cx="5924550" cy="2911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3240" indent="-343535">
              <a:lnSpc>
                <a:spcPts val="4070"/>
              </a:lnSpc>
              <a:buClr>
                <a:srgbClr val="FFCC00"/>
              </a:buClr>
              <a:buSzPct val="120312"/>
              <a:buChar char="•"/>
              <a:tabLst>
                <a:tab pos="523240" algn="l"/>
              </a:tabLst>
            </a:pPr>
            <a:r>
              <a:rPr sz="3200" spc="-55" dirty="0">
                <a:solidFill>
                  <a:srgbClr val="FFFFFF"/>
                </a:solidFill>
                <a:latin typeface="DejaVu Sans"/>
                <a:cs typeface="DejaVu Sans"/>
              </a:rPr>
              <a:t>ZEPA </a:t>
            </a:r>
            <a:r>
              <a:rPr sz="3200" spc="-10" dirty="0">
                <a:solidFill>
                  <a:srgbClr val="FFFFFF"/>
                </a:solidFill>
                <a:latin typeface="DejaVu Sans"/>
                <a:cs typeface="DejaVu Sans"/>
              </a:rPr>
              <a:t>(Directiva</a:t>
            </a:r>
            <a:r>
              <a:rPr sz="3200" spc="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DejaVu Sans"/>
                <a:cs typeface="DejaVu Sans"/>
              </a:rPr>
              <a:t>ocells)</a:t>
            </a:r>
            <a:endParaRPr sz="320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4550" dirty="0">
              <a:latin typeface="DejaVu Sans"/>
              <a:cs typeface="DejaVu Sans"/>
            </a:endParaRPr>
          </a:p>
          <a:p>
            <a:pPr marL="450850" indent="-342900">
              <a:lnSpc>
                <a:spcPct val="100000"/>
              </a:lnSpc>
              <a:buClr>
                <a:srgbClr val="FFCC00"/>
              </a:buClr>
              <a:buSzPct val="120312"/>
              <a:buChar char="•"/>
              <a:tabLst>
                <a:tab pos="450850" algn="l"/>
              </a:tabLst>
            </a:pPr>
            <a:r>
              <a:rPr sz="3200" spc="-5" dirty="0">
                <a:solidFill>
                  <a:srgbClr val="FFFFFF"/>
                </a:solidFill>
                <a:latin typeface="DejaVu Sans"/>
                <a:cs typeface="DejaVu Sans"/>
              </a:rPr>
              <a:t>LIC </a:t>
            </a:r>
            <a:r>
              <a:rPr sz="3200" spc="-10" dirty="0">
                <a:solidFill>
                  <a:srgbClr val="FFFFFF"/>
                </a:solidFill>
                <a:latin typeface="DejaVu Sans"/>
                <a:cs typeface="DejaVu Sans"/>
              </a:rPr>
              <a:t>(Directiva</a:t>
            </a:r>
            <a:r>
              <a:rPr sz="3200" spc="-2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DejaVu Sans"/>
                <a:cs typeface="DejaVu Sans"/>
              </a:rPr>
              <a:t>Hàbitats)</a:t>
            </a:r>
            <a:endParaRPr sz="320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5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buClr>
                <a:srgbClr val="FFCC00"/>
              </a:buClr>
              <a:buSzPct val="120312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DejaVu Sans"/>
                <a:cs typeface="DejaVu Sans"/>
              </a:rPr>
              <a:t>ZEC </a:t>
            </a:r>
            <a:r>
              <a:rPr sz="3200" spc="-10" dirty="0">
                <a:solidFill>
                  <a:srgbClr val="FFFFFF"/>
                </a:solidFill>
                <a:latin typeface="DejaVu Sans"/>
                <a:cs typeface="DejaVu Sans"/>
              </a:rPr>
              <a:t>(Directiva</a:t>
            </a:r>
            <a:r>
              <a:rPr sz="3200" spc="-4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DejaVu Sans"/>
                <a:cs typeface="DejaVu Sans"/>
              </a:rPr>
              <a:t>Hàbitats)</a:t>
            </a:r>
            <a:endParaRPr sz="3200" dirty="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3100" y="636270"/>
            <a:ext cx="6362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Baròmetre </a:t>
            </a:r>
            <a:r>
              <a:rPr sz="4400" dirty="0"/>
              <a:t>UE</a:t>
            </a:r>
            <a:r>
              <a:rPr sz="4400" spc="-85" dirty="0"/>
              <a:t> </a:t>
            </a:r>
            <a:r>
              <a:rPr sz="4400" spc="-5" dirty="0"/>
              <a:t>LICs</a:t>
            </a:r>
            <a:endParaRPr sz="4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68630" y="1412239"/>
            <a:ext cx="7990840" cy="5040630"/>
            <a:chOff x="468630" y="1412239"/>
            <a:chExt cx="7990840" cy="5040630"/>
          </a:xfrm>
        </p:grpSpPr>
        <p:sp>
          <p:nvSpPr>
            <p:cNvPr id="4" name="object 4"/>
            <p:cNvSpPr/>
            <p:nvPr/>
          </p:nvSpPr>
          <p:spPr>
            <a:xfrm>
              <a:off x="755650" y="1904999"/>
              <a:ext cx="7703820" cy="45478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8630" y="1412239"/>
              <a:ext cx="7981950" cy="5029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780" y="636270"/>
            <a:ext cx="77025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Xarxa </a:t>
            </a:r>
            <a:r>
              <a:rPr sz="4400" spc="-5" dirty="0"/>
              <a:t>Natura </a:t>
            </a:r>
            <a:r>
              <a:rPr sz="4400" dirty="0"/>
              <a:t>2000 a</a:t>
            </a:r>
            <a:r>
              <a:rPr sz="4400" spc="-35" dirty="0"/>
              <a:t> </a:t>
            </a:r>
            <a:r>
              <a:rPr sz="4400" spc="-5" dirty="0"/>
              <a:t>ESP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539750" y="1559560"/>
            <a:ext cx="7702550" cy="5110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1950"/>
            <a:ext cx="73888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Tipologies </a:t>
            </a:r>
            <a:r>
              <a:rPr sz="4400" spc="-5" dirty="0"/>
              <a:t>de</a:t>
            </a:r>
            <a:r>
              <a:rPr sz="4400" spc="-60" dirty="0"/>
              <a:t> </a:t>
            </a:r>
            <a:r>
              <a:rPr sz="4400" spc="-15" dirty="0"/>
              <a:t>protecció</a:t>
            </a:r>
            <a:endParaRPr sz="4400" dirty="0"/>
          </a:p>
          <a:p>
            <a:pPr marL="12700">
              <a:lnSpc>
                <a:spcPct val="100000"/>
              </a:lnSpc>
            </a:pPr>
            <a:r>
              <a:rPr sz="3600" spc="-5" dirty="0"/>
              <a:t>(estatal)</a:t>
            </a:r>
            <a:endParaRPr sz="3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421254" y="2006600"/>
            <a:ext cx="4251960" cy="3679825"/>
            <a:chOff x="2421254" y="2006600"/>
            <a:chExt cx="4251960" cy="3679825"/>
          </a:xfrm>
        </p:grpSpPr>
        <p:sp>
          <p:nvSpPr>
            <p:cNvPr id="4" name="object 4"/>
            <p:cNvSpPr/>
            <p:nvPr/>
          </p:nvSpPr>
          <p:spPr>
            <a:xfrm>
              <a:off x="3839209" y="2009140"/>
              <a:ext cx="1414780" cy="1224280"/>
            </a:xfrm>
            <a:custGeom>
              <a:avLst/>
              <a:gdLst/>
              <a:ahLst/>
              <a:cxnLst/>
              <a:rect l="l" t="t" r="r" b="b"/>
              <a:pathLst>
                <a:path w="1414779" h="1224280">
                  <a:moveTo>
                    <a:pt x="707389" y="0"/>
                  </a:moveTo>
                  <a:lnTo>
                    <a:pt x="0" y="1224280"/>
                  </a:lnTo>
                  <a:lnTo>
                    <a:pt x="1414779" y="1224280"/>
                  </a:lnTo>
                  <a:lnTo>
                    <a:pt x="707389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39209" y="2009140"/>
              <a:ext cx="1414780" cy="1224280"/>
            </a:xfrm>
            <a:custGeom>
              <a:avLst/>
              <a:gdLst/>
              <a:ahLst/>
              <a:cxnLst/>
              <a:rect l="l" t="t" r="r" b="b"/>
              <a:pathLst>
                <a:path w="1414779" h="1224280">
                  <a:moveTo>
                    <a:pt x="0" y="1224280"/>
                  </a:moveTo>
                  <a:lnTo>
                    <a:pt x="1414779" y="1224280"/>
                  </a:lnTo>
                  <a:lnTo>
                    <a:pt x="707389" y="0"/>
                  </a:lnTo>
                  <a:lnTo>
                    <a:pt x="0" y="1224280"/>
                  </a:lnTo>
                  <a:close/>
                </a:path>
                <a:path w="1414779" h="1224280">
                  <a:moveTo>
                    <a:pt x="0" y="1224280"/>
                  </a:moveTo>
                  <a:lnTo>
                    <a:pt x="0" y="1224280"/>
                  </a:lnTo>
                </a:path>
                <a:path w="1414779" h="1224280">
                  <a:moveTo>
                    <a:pt x="1414779" y="0"/>
                  </a:moveTo>
                  <a:lnTo>
                    <a:pt x="1414779" y="0"/>
                  </a:lnTo>
                </a:path>
              </a:pathLst>
            </a:custGeom>
            <a:ln w="46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34359" y="3233419"/>
              <a:ext cx="2827020" cy="1224280"/>
            </a:xfrm>
            <a:custGeom>
              <a:avLst/>
              <a:gdLst/>
              <a:ahLst/>
              <a:cxnLst/>
              <a:rect l="l" t="t" r="r" b="b"/>
              <a:pathLst>
                <a:path w="2827020" h="1224279">
                  <a:moveTo>
                    <a:pt x="2119629" y="0"/>
                  </a:moveTo>
                  <a:lnTo>
                    <a:pt x="706119" y="0"/>
                  </a:lnTo>
                  <a:lnTo>
                    <a:pt x="0" y="1224279"/>
                  </a:lnTo>
                  <a:lnTo>
                    <a:pt x="2827019" y="1224279"/>
                  </a:lnTo>
                  <a:lnTo>
                    <a:pt x="2119629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34359" y="3233419"/>
              <a:ext cx="2827020" cy="1224280"/>
            </a:xfrm>
            <a:custGeom>
              <a:avLst/>
              <a:gdLst/>
              <a:ahLst/>
              <a:cxnLst/>
              <a:rect l="l" t="t" r="r" b="b"/>
              <a:pathLst>
                <a:path w="2827020" h="1224279">
                  <a:moveTo>
                    <a:pt x="0" y="1224279"/>
                  </a:moveTo>
                  <a:lnTo>
                    <a:pt x="2827019" y="1224279"/>
                  </a:lnTo>
                  <a:lnTo>
                    <a:pt x="2119629" y="0"/>
                  </a:lnTo>
                  <a:lnTo>
                    <a:pt x="706119" y="0"/>
                  </a:lnTo>
                  <a:lnTo>
                    <a:pt x="0" y="1224279"/>
                  </a:lnTo>
                  <a:close/>
                </a:path>
                <a:path w="2827020" h="1224279">
                  <a:moveTo>
                    <a:pt x="0" y="1224279"/>
                  </a:moveTo>
                  <a:lnTo>
                    <a:pt x="0" y="1224279"/>
                  </a:lnTo>
                </a:path>
                <a:path w="2827020" h="1224279">
                  <a:moveTo>
                    <a:pt x="2827019" y="0"/>
                  </a:moveTo>
                  <a:lnTo>
                    <a:pt x="2827019" y="0"/>
                  </a:lnTo>
                </a:path>
              </a:pathLst>
            </a:custGeom>
            <a:ln w="46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26969" y="4457700"/>
              <a:ext cx="4240530" cy="1223010"/>
            </a:xfrm>
            <a:custGeom>
              <a:avLst/>
              <a:gdLst/>
              <a:ahLst/>
              <a:cxnLst/>
              <a:rect l="l" t="t" r="r" b="b"/>
              <a:pathLst>
                <a:path w="4240530" h="1223010">
                  <a:moveTo>
                    <a:pt x="3533140" y="0"/>
                  </a:moveTo>
                  <a:lnTo>
                    <a:pt x="706119" y="0"/>
                  </a:lnTo>
                  <a:lnTo>
                    <a:pt x="0" y="1223010"/>
                  </a:lnTo>
                  <a:lnTo>
                    <a:pt x="4240530" y="1223010"/>
                  </a:lnTo>
                  <a:lnTo>
                    <a:pt x="353314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26969" y="4457700"/>
              <a:ext cx="4240530" cy="1223010"/>
            </a:xfrm>
            <a:custGeom>
              <a:avLst/>
              <a:gdLst/>
              <a:ahLst/>
              <a:cxnLst/>
              <a:rect l="l" t="t" r="r" b="b"/>
              <a:pathLst>
                <a:path w="4240530" h="1223010">
                  <a:moveTo>
                    <a:pt x="0" y="1223010"/>
                  </a:moveTo>
                  <a:lnTo>
                    <a:pt x="4240530" y="1223010"/>
                  </a:lnTo>
                  <a:lnTo>
                    <a:pt x="3533140" y="0"/>
                  </a:lnTo>
                  <a:lnTo>
                    <a:pt x="706119" y="0"/>
                  </a:lnTo>
                  <a:lnTo>
                    <a:pt x="0" y="1223010"/>
                  </a:lnTo>
                  <a:close/>
                </a:path>
                <a:path w="4240530" h="1223010">
                  <a:moveTo>
                    <a:pt x="0" y="1223010"/>
                  </a:moveTo>
                  <a:lnTo>
                    <a:pt x="0" y="1223010"/>
                  </a:lnTo>
                </a:path>
                <a:path w="4240530" h="1223010">
                  <a:moveTo>
                    <a:pt x="4240530" y="0"/>
                  </a:moveTo>
                  <a:lnTo>
                    <a:pt x="4240530" y="0"/>
                  </a:lnTo>
                </a:path>
              </a:pathLst>
            </a:custGeom>
            <a:ln w="111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38829" y="2471420"/>
            <a:ext cx="2416175" cy="302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DejaVu Sans"/>
                <a:cs typeface="DejaVu Sans"/>
              </a:rPr>
              <a:t>Parc</a:t>
            </a:r>
            <a:r>
              <a:rPr sz="180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DejaVu Sans"/>
                <a:cs typeface="DejaVu Sans"/>
              </a:rPr>
              <a:t>Nacional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1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DejaVu Sans"/>
                <a:cs typeface="DejaVu Sans"/>
              </a:rPr>
              <a:t>Reserves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DejaVu Sans"/>
              <a:cs typeface="DejaVu Sans"/>
            </a:endParaRPr>
          </a:p>
          <a:p>
            <a:pPr marL="31750" marR="26034" algn="ctr">
              <a:lnSpc>
                <a:spcPct val="75000"/>
              </a:lnSpc>
            </a:pPr>
            <a:r>
              <a:rPr sz="1800" spc="-5" dirty="0">
                <a:solidFill>
                  <a:srgbClr val="FFFFFF"/>
                </a:solidFill>
                <a:latin typeface="DejaVu Sans"/>
                <a:cs typeface="DejaVu Sans"/>
              </a:rPr>
              <a:t>Monuments</a:t>
            </a:r>
            <a:r>
              <a:rPr sz="1800" spc="-8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DejaVu Sans"/>
                <a:cs typeface="DejaVu Sans"/>
              </a:rPr>
              <a:t>naturals  </a:t>
            </a:r>
            <a:r>
              <a:rPr sz="1800" spc="-15" dirty="0">
                <a:solidFill>
                  <a:srgbClr val="FFFFFF"/>
                </a:solidFill>
                <a:latin typeface="DejaVu Sans"/>
                <a:cs typeface="DejaVu Sans"/>
              </a:rPr>
              <a:t>Paisatges</a:t>
            </a:r>
            <a:r>
              <a:rPr sz="1800" spc="-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DejaVu Sans"/>
                <a:cs typeface="DejaVu Sans"/>
              </a:rPr>
              <a:t>protegits</a:t>
            </a:r>
            <a:endParaRPr sz="1800">
              <a:latin typeface="DejaVu Sans"/>
              <a:cs typeface="DejaVu Sans"/>
            </a:endParaRPr>
          </a:p>
          <a:p>
            <a:pPr marL="12700" marR="5080" algn="ctr">
              <a:lnSpc>
                <a:spcPct val="200000"/>
              </a:lnSpc>
              <a:spcBef>
                <a:spcPts val="190"/>
              </a:spcBef>
            </a:pPr>
            <a:r>
              <a:rPr sz="1800" spc="-30" dirty="0">
                <a:solidFill>
                  <a:srgbClr val="FFFFFF"/>
                </a:solidFill>
                <a:latin typeface="DejaVu Sans"/>
                <a:cs typeface="DejaVu Sans"/>
              </a:rPr>
              <a:t>Parcs </a:t>
            </a:r>
            <a:r>
              <a:rPr sz="1800" spc="-10" dirty="0">
                <a:solidFill>
                  <a:srgbClr val="FFFFFF"/>
                </a:solidFill>
                <a:latin typeface="DejaVu Sans"/>
                <a:cs typeface="DejaVu Sans"/>
              </a:rPr>
              <a:t>/Àrees</a:t>
            </a:r>
            <a:r>
              <a:rPr sz="1800" spc="-5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DejaVu Sans"/>
                <a:cs typeface="DejaVu Sans"/>
              </a:rPr>
              <a:t>marines  PORN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3529" y="3933190"/>
            <a:ext cx="3384550" cy="1080770"/>
          </a:xfrm>
          <a:custGeom>
            <a:avLst/>
            <a:gdLst/>
            <a:ahLst/>
            <a:cxnLst/>
            <a:rect l="l" t="t" r="r" b="b"/>
            <a:pathLst>
              <a:path w="3384550" h="1080770">
                <a:moveTo>
                  <a:pt x="576580" y="0"/>
                </a:moveTo>
                <a:lnTo>
                  <a:pt x="2807970" y="0"/>
                </a:lnTo>
              </a:path>
              <a:path w="3384550" h="1080770">
                <a:moveTo>
                  <a:pt x="0" y="1080770"/>
                </a:moveTo>
                <a:lnTo>
                  <a:pt x="3384550" y="108077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Tipologies </a:t>
            </a:r>
            <a:r>
              <a:rPr sz="4400" spc="-5" dirty="0"/>
              <a:t>de </a:t>
            </a:r>
            <a:r>
              <a:rPr sz="4400" spc="-15" dirty="0"/>
              <a:t>protecció </a:t>
            </a:r>
            <a:r>
              <a:rPr sz="3200" spc="-10" dirty="0"/>
              <a:t>(Llei  </a:t>
            </a:r>
            <a:r>
              <a:rPr sz="3200" dirty="0"/>
              <a:t>12/85)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2421254" y="2006600"/>
            <a:ext cx="4251960" cy="3679825"/>
            <a:chOff x="2421254" y="2006600"/>
            <a:chExt cx="4251960" cy="3679825"/>
          </a:xfrm>
        </p:grpSpPr>
        <p:sp>
          <p:nvSpPr>
            <p:cNvPr id="4" name="object 4"/>
            <p:cNvSpPr/>
            <p:nvPr/>
          </p:nvSpPr>
          <p:spPr>
            <a:xfrm>
              <a:off x="3839209" y="2009140"/>
              <a:ext cx="1414780" cy="1224280"/>
            </a:xfrm>
            <a:custGeom>
              <a:avLst/>
              <a:gdLst/>
              <a:ahLst/>
              <a:cxnLst/>
              <a:rect l="l" t="t" r="r" b="b"/>
              <a:pathLst>
                <a:path w="1414779" h="1224280">
                  <a:moveTo>
                    <a:pt x="707389" y="0"/>
                  </a:moveTo>
                  <a:lnTo>
                    <a:pt x="0" y="1224280"/>
                  </a:lnTo>
                  <a:lnTo>
                    <a:pt x="1414779" y="1224280"/>
                  </a:lnTo>
                  <a:lnTo>
                    <a:pt x="707389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39209" y="2009140"/>
              <a:ext cx="1414780" cy="1224280"/>
            </a:xfrm>
            <a:custGeom>
              <a:avLst/>
              <a:gdLst/>
              <a:ahLst/>
              <a:cxnLst/>
              <a:rect l="l" t="t" r="r" b="b"/>
              <a:pathLst>
                <a:path w="1414779" h="1224280">
                  <a:moveTo>
                    <a:pt x="0" y="1224280"/>
                  </a:moveTo>
                  <a:lnTo>
                    <a:pt x="1414779" y="1224280"/>
                  </a:lnTo>
                  <a:lnTo>
                    <a:pt x="707389" y="0"/>
                  </a:lnTo>
                  <a:lnTo>
                    <a:pt x="0" y="1224280"/>
                  </a:lnTo>
                  <a:close/>
                </a:path>
                <a:path w="1414779" h="1224280">
                  <a:moveTo>
                    <a:pt x="0" y="1224280"/>
                  </a:moveTo>
                  <a:lnTo>
                    <a:pt x="0" y="1224280"/>
                  </a:lnTo>
                </a:path>
                <a:path w="1414779" h="1224280">
                  <a:moveTo>
                    <a:pt x="1414779" y="0"/>
                  </a:moveTo>
                  <a:lnTo>
                    <a:pt x="1414779" y="0"/>
                  </a:lnTo>
                </a:path>
              </a:pathLst>
            </a:custGeom>
            <a:ln w="46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34359" y="3233419"/>
              <a:ext cx="2827020" cy="1224280"/>
            </a:xfrm>
            <a:custGeom>
              <a:avLst/>
              <a:gdLst/>
              <a:ahLst/>
              <a:cxnLst/>
              <a:rect l="l" t="t" r="r" b="b"/>
              <a:pathLst>
                <a:path w="2827020" h="1224279">
                  <a:moveTo>
                    <a:pt x="2119629" y="0"/>
                  </a:moveTo>
                  <a:lnTo>
                    <a:pt x="706119" y="0"/>
                  </a:lnTo>
                  <a:lnTo>
                    <a:pt x="0" y="1224279"/>
                  </a:lnTo>
                  <a:lnTo>
                    <a:pt x="2827019" y="1224279"/>
                  </a:lnTo>
                  <a:lnTo>
                    <a:pt x="2119629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34359" y="3233419"/>
              <a:ext cx="2827020" cy="1224280"/>
            </a:xfrm>
            <a:custGeom>
              <a:avLst/>
              <a:gdLst/>
              <a:ahLst/>
              <a:cxnLst/>
              <a:rect l="l" t="t" r="r" b="b"/>
              <a:pathLst>
                <a:path w="2827020" h="1224279">
                  <a:moveTo>
                    <a:pt x="0" y="1224279"/>
                  </a:moveTo>
                  <a:lnTo>
                    <a:pt x="2827019" y="1224279"/>
                  </a:lnTo>
                  <a:lnTo>
                    <a:pt x="2119629" y="0"/>
                  </a:lnTo>
                  <a:lnTo>
                    <a:pt x="706119" y="0"/>
                  </a:lnTo>
                  <a:lnTo>
                    <a:pt x="0" y="1224279"/>
                  </a:lnTo>
                  <a:close/>
                </a:path>
                <a:path w="2827020" h="1224279">
                  <a:moveTo>
                    <a:pt x="0" y="1224279"/>
                  </a:moveTo>
                  <a:lnTo>
                    <a:pt x="0" y="1224279"/>
                  </a:lnTo>
                </a:path>
                <a:path w="2827020" h="1224279">
                  <a:moveTo>
                    <a:pt x="2827019" y="0"/>
                  </a:moveTo>
                  <a:lnTo>
                    <a:pt x="2827019" y="0"/>
                  </a:lnTo>
                </a:path>
              </a:pathLst>
            </a:custGeom>
            <a:ln w="46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26969" y="4457700"/>
              <a:ext cx="4240530" cy="1223010"/>
            </a:xfrm>
            <a:custGeom>
              <a:avLst/>
              <a:gdLst/>
              <a:ahLst/>
              <a:cxnLst/>
              <a:rect l="l" t="t" r="r" b="b"/>
              <a:pathLst>
                <a:path w="4240530" h="1223010">
                  <a:moveTo>
                    <a:pt x="3533140" y="0"/>
                  </a:moveTo>
                  <a:lnTo>
                    <a:pt x="706119" y="0"/>
                  </a:lnTo>
                  <a:lnTo>
                    <a:pt x="0" y="1223010"/>
                  </a:lnTo>
                  <a:lnTo>
                    <a:pt x="4240530" y="1223010"/>
                  </a:lnTo>
                  <a:lnTo>
                    <a:pt x="353314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26969" y="4457700"/>
              <a:ext cx="4240530" cy="1223010"/>
            </a:xfrm>
            <a:custGeom>
              <a:avLst/>
              <a:gdLst/>
              <a:ahLst/>
              <a:cxnLst/>
              <a:rect l="l" t="t" r="r" b="b"/>
              <a:pathLst>
                <a:path w="4240530" h="1223010">
                  <a:moveTo>
                    <a:pt x="0" y="1223010"/>
                  </a:moveTo>
                  <a:lnTo>
                    <a:pt x="4240530" y="1223010"/>
                  </a:lnTo>
                  <a:lnTo>
                    <a:pt x="3533140" y="0"/>
                  </a:lnTo>
                  <a:lnTo>
                    <a:pt x="706119" y="0"/>
                  </a:lnTo>
                  <a:lnTo>
                    <a:pt x="0" y="1223010"/>
                  </a:lnTo>
                  <a:close/>
                </a:path>
                <a:path w="4240530" h="1223010">
                  <a:moveTo>
                    <a:pt x="0" y="1223010"/>
                  </a:moveTo>
                  <a:lnTo>
                    <a:pt x="0" y="1223010"/>
                  </a:lnTo>
                </a:path>
                <a:path w="4240530" h="1223010">
                  <a:moveTo>
                    <a:pt x="4240530" y="0"/>
                  </a:moveTo>
                  <a:lnTo>
                    <a:pt x="4240530" y="0"/>
                  </a:lnTo>
                </a:path>
              </a:pathLst>
            </a:custGeom>
            <a:ln w="111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38170" y="2471420"/>
            <a:ext cx="2814955" cy="302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DejaVu Sans"/>
                <a:cs typeface="DejaVu Sans"/>
              </a:rPr>
              <a:t>Parc</a:t>
            </a:r>
            <a:r>
              <a:rPr sz="1800" spc="-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DejaVu Sans"/>
                <a:cs typeface="DejaVu Sans"/>
              </a:rPr>
              <a:t>Nacional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DejaVu Sans"/>
              <a:cs typeface="DejaVu Sans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DejaVu Sans"/>
                <a:cs typeface="DejaVu Sans"/>
              </a:rPr>
              <a:t>Reserva </a:t>
            </a:r>
            <a:r>
              <a:rPr sz="1800" spc="-5" dirty="0">
                <a:solidFill>
                  <a:srgbClr val="FFFFFF"/>
                </a:solidFill>
                <a:latin typeface="DejaVu Sans"/>
                <a:cs typeface="DejaVu Sans"/>
              </a:rPr>
              <a:t>Natural Integral  </a:t>
            </a:r>
            <a:r>
              <a:rPr sz="1800" spc="-20" dirty="0">
                <a:solidFill>
                  <a:srgbClr val="FFFFFF"/>
                </a:solidFill>
                <a:latin typeface="DejaVu Sans"/>
                <a:cs typeface="DejaVu Sans"/>
              </a:rPr>
              <a:t>Reserva </a:t>
            </a:r>
            <a:r>
              <a:rPr sz="1800" spc="-5" dirty="0">
                <a:solidFill>
                  <a:srgbClr val="FFFFFF"/>
                </a:solidFill>
                <a:latin typeface="DejaVu Sans"/>
                <a:cs typeface="DejaVu Sans"/>
              </a:rPr>
              <a:t>natural</a:t>
            </a:r>
            <a:r>
              <a:rPr sz="1800" spc="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DejaVu Sans"/>
                <a:cs typeface="DejaVu Sans"/>
              </a:rPr>
              <a:t>Parcial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DejaVu Sans"/>
              <a:cs typeface="DejaVu Sans"/>
            </a:endParaRPr>
          </a:p>
          <a:p>
            <a:pPr marL="381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DejaVu Sans"/>
                <a:cs typeface="DejaVu Sans"/>
              </a:rPr>
              <a:t>PNIN</a:t>
            </a:r>
            <a:endParaRPr sz="1800">
              <a:latin typeface="DejaVu Sans"/>
              <a:cs typeface="DejaVu Sans"/>
            </a:endParaRPr>
          </a:p>
          <a:p>
            <a:pPr marL="711200" marR="699770" algn="ctr">
              <a:lnSpc>
                <a:spcPct val="200000"/>
              </a:lnSpc>
              <a:spcBef>
                <a:spcPts val="1000"/>
              </a:spcBef>
            </a:pPr>
            <a:r>
              <a:rPr sz="1800" spc="-40" dirty="0">
                <a:solidFill>
                  <a:srgbClr val="FFFFFF"/>
                </a:solidFill>
                <a:latin typeface="DejaVu Sans"/>
                <a:cs typeface="DejaVu Sans"/>
              </a:rPr>
              <a:t>Parc</a:t>
            </a:r>
            <a:r>
              <a:rPr sz="1800" spc="-7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DejaVu Sans"/>
                <a:cs typeface="DejaVu Sans"/>
              </a:rPr>
              <a:t>Natural  PEIN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3529" y="3933190"/>
            <a:ext cx="3384550" cy="1080770"/>
          </a:xfrm>
          <a:custGeom>
            <a:avLst/>
            <a:gdLst/>
            <a:ahLst/>
            <a:cxnLst/>
            <a:rect l="l" t="t" r="r" b="b"/>
            <a:pathLst>
              <a:path w="3384550" h="1080770">
                <a:moveTo>
                  <a:pt x="576580" y="0"/>
                </a:moveTo>
                <a:lnTo>
                  <a:pt x="2807970" y="0"/>
                </a:lnTo>
              </a:path>
              <a:path w="3384550" h="1080770">
                <a:moveTo>
                  <a:pt x="0" y="1080770"/>
                </a:moveTo>
                <a:lnTo>
                  <a:pt x="3384550" y="108077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Elements que </a:t>
            </a:r>
            <a:r>
              <a:rPr sz="4000" spc="-15" dirty="0"/>
              <a:t>conformen </a:t>
            </a:r>
            <a:r>
              <a:rPr sz="4000" dirty="0"/>
              <a:t>la  </a:t>
            </a:r>
            <a:r>
              <a:rPr sz="4000" spc="-5" dirty="0"/>
              <a:t>gestió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430779" y="1978660"/>
            <a:ext cx="4245610" cy="3676650"/>
            <a:chOff x="2430779" y="1978660"/>
            <a:chExt cx="4245610" cy="3676650"/>
          </a:xfrm>
        </p:grpSpPr>
        <p:sp>
          <p:nvSpPr>
            <p:cNvPr id="4" name="object 4"/>
            <p:cNvSpPr/>
            <p:nvPr/>
          </p:nvSpPr>
          <p:spPr>
            <a:xfrm>
              <a:off x="3846829" y="1981200"/>
              <a:ext cx="1414780" cy="1224280"/>
            </a:xfrm>
            <a:custGeom>
              <a:avLst/>
              <a:gdLst/>
              <a:ahLst/>
              <a:cxnLst/>
              <a:rect l="l" t="t" r="r" b="b"/>
              <a:pathLst>
                <a:path w="1414779" h="1224280">
                  <a:moveTo>
                    <a:pt x="707390" y="0"/>
                  </a:moveTo>
                  <a:lnTo>
                    <a:pt x="0" y="1224279"/>
                  </a:lnTo>
                  <a:lnTo>
                    <a:pt x="1414780" y="1224279"/>
                  </a:lnTo>
                  <a:lnTo>
                    <a:pt x="70739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46829" y="1981200"/>
              <a:ext cx="1414780" cy="1224280"/>
            </a:xfrm>
            <a:custGeom>
              <a:avLst/>
              <a:gdLst/>
              <a:ahLst/>
              <a:cxnLst/>
              <a:rect l="l" t="t" r="r" b="b"/>
              <a:pathLst>
                <a:path w="1414779" h="1224280">
                  <a:moveTo>
                    <a:pt x="0" y="1224279"/>
                  </a:moveTo>
                  <a:lnTo>
                    <a:pt x="1414780" y="1224279"/>
                  </a:lnTo>
                  <a:lnTo>
                    <a:pt x="707390" y="0"/>
                  </a:lnTo>
                  <a:lnTo>
                    <a:pt x="0" y="1224279"/>
                  </a:lnTo>
                  <a:close/>
                </a:path>
                <a:path w="1414779" h="1224280">
                  <a:moveTo>
                    <a:pt x="0" y="1224279"/>
                  </a:moveTo>
                  <a:lnTo>
                    <a:pt x="0" y="1224279"/>
                  </a:lnTo>
                </a:path>
                <a:path w="1414779" h="1224280">
                  <a:moveTo>
                    <a:pt x="1414780" y="0"/>
                  </a:moveTo>
                  <a:lnTo>
                    <a:pt x="1414780" y="0"/>
                  </a:lnTo>
                </a:path>
              </a:pathLst>
            </a:custGeom>
            <a:ln w="46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39439" y="3204210"/>
              <a:ext cx="2828290" cy="1224280"/>
            </a:xfrm>
            <a:custGeom>
              <a:avLst/>
              <a:gdLst/>
              <a:ahLst/>
              <a:cxnLst/>
              <a:rect l="l" t="t" r="r" b="b"/>
              <a:pathLst>
                <a:path w="2828290" h="1224279">
                  <a:moveTo>
                    <a:pt x="2120900" y="0"/>
                  </a:moveTo>
                  <a:lnTo>
                    <a:pt x="707389" y="0"/>
                  </a:lnTo>
                  <a:lnTo>
                    <a:pt x="0" y="1224279"/>
                  </a:lnTo>
                  <a:lnTo>
                    <a:pt x="2828290" y="1224279"/>
                  </a:lnTo>
                  <a:lnTo>
                    <a:pt x="212090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39439" y="3204210"/>
              <a:ext cx="2828290" cy="1224280"/>
            </a:xfrm>
            <a:custGeom>
              <a:avLst/>
              <a:gdLst/>
              <a:ahLst/>
              <a:cxnLst/>
              <a:rect l="l" t="t" r="r" b="b"/>
              <a:pathLst>
                <a:path w="2828290" h="1224279">
                  <a:moveTo>
                    <a:pt x="0" y="1224279"/>
                  </a:moveTo>
                  <a:lnTo>
                    <a:pt x="2828290" y="1224279"/>
                  </a:lnTo>
                  <a:lnTo>
                    <a:pt x="2120900" y="0"/>
                  </a:lnTo>
                  <a:lnTo>
                    <a:pt x="707389" y="0"/>
                  </a:lnTo>
                  <a:lnTo>
                    <a:pt x="0" y="1224279"/>
                  </a:lnTo>
                  <a:close/>
                </a:path>
                <a:path w="2828290" h="1224279">
                  <a:moveTo>
                    <a:pt x="0" y="1224279"/>
                  </a:moveTo>
                  <a:lnTo>
                    <a:pt x="0" y="1224279"/>
                  </a:lnTo>
                </a:path>
                <a:path w="2828290" h="1224279">
                  <a:moveTo>
                    <a:pt x="2828290" y="0"/>
                  </a:moveTo>
                  <a:lnTo>
                    <a:pt x="2828290" y="0"/>
                  </a:lnTo>
                </a:path>
              </a:pathLst>
            </a:custGeom>
            <a:ln w="46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3319" y="4428489"/>
              <a:ext cx="4240530" cy="1224280"/>
            </a:xfrm>
            <a:custGeom>
              <a:avLst/>
              <a:gdLst/>
              <a:ahLst/>
              <a:cxnLst/>
              <a:rect l="l" t="t" r="r" b="b"/>
              <a:pathLst>
                <a:path w="4240530" h="1224279">
                  <a:moveTo>
                    <a:pt x="3533140" y="0"/>
                  </a:moveTo>
                  <a:lnTo>
                    <a:pt x="707390" y="0"/>
                  </a:lnTo>
                  <a:lnTo>
                    <a:pt x="0" y="1224280"/>
                  </a:lnTo>
                  <a:lnTo>
                    <a:pt x="4240530" y="1224280"/>
                  </a:lnTo>
                  <a:lnTo>
                    <a:pt x="353314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33319" y="4428489"/>
              <a:ext cx="4240530" cy="1224280"/>
            </a:xfrm>
            <a:custGeom>
              <a:avLst/>
              <a:gdLst/>
              <a:ahLst/>
              <a:cxnLst/>
              <a:rect l="l" t="t" r="r" b="b"/>
              <a:pathLst>
                <a:path w="4240530" h="1224279">
                  <a:moveTo>
                    <a:pt x="0" y="1224280"/>
                  </a:moveTo>
                  <a:lnTo>
                    <a:pt x="4240530" y="1224280"/>
                  </a:lnTo>
                  <a:lnTo>
                    <a:pt x="3533140" y="0"/>
                  </a:lnTo>
                  <a:lnTo>
                    <a:pt x="707390" y="0"/>
                  </a:lnTo>
                  <a:lnTo>
                    <a:pt x="0" y="1224280"/>
                  </a:lnTo>
                  <a:close/>
                </a:path>
                <a:path w="4240530" h="1224279">
                  <a:moveTo>
                    <a:pt x="0" y="1224280"/>
                  </a:moveTo>
                  <a:lnTo>
                    <a:pt x="0" y="1224280"/>
                  </a:lnTo>
                </a:path>
                <a:path w="4240530" h="1224279">
                  <a:moveTo>
                    <a:pt x="4240530" y="0"/>
                  </a:moveTo>
                  <a:lnTo>
                    <a:pt x="4240530" y="0"/>
                  </a:lnTo>
                </a:path>
              </a:pathLst>
            </a:custGeom>
            <a:ln w="46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22320" y="2169159"/>
            <a:ext cx="2459990" cy="329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DejaVu Sans"/>
                <a:cs typeface="DejaVu Sans"/>
              </a:rPr>
              <a:t>Declaració</a:t>
            </a:r>
            <a:r>
              <a:rPr sz="180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DejaVu Sans"/>
                <a:cs typeface="DejaVu Sans"/>
              </a:rPr>
              <a:t>formal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DejaVu Sans"/>
              <a:cs typeface="DejaVu Sans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DejaVu Sans"/>
                <a:cs typeface="DejaVu Sans"/>
              </a:rPr>
              <a:t>Cos </a:t>
            </a:r>
            <a:r>
              <a:rPr sz="1800" spc="-5" dirty="0">
                <a:solidFill>
                  <a:srgbClr val="FFFFFF"/>
                </a:solidFill>
                <a:latin typeface="DejaVu Sans"/>
                <a:cs typeface="DejaVu Sans"/>
              </a:rPr>
              <a:t>de</a:t>
            </a:r>
            <a:r>
              <a:rPr sz="1800" spc="-3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DejaVu Sans"/>
                <a:cs typeface="DejaVu Sans"/>
              </a:rPr>
              <a:t>gestió</a:t>
            </a:r>
            <a:endParaRPr sz="1800">
              <a:latin typeface="DejaVu Sans"/>
              <a:cs typeface="DejaVu Sans"/>
            </a:endParaRPr>
          </a:p>
          <a:p>
            <a:pPr marL="97155" marR="89535" indent="635" algn="ctr">
              <a:lnSpc>
                <a:spcPct val="200000"/>
              </a:lnSpc>
              <a:spcBef>
                <a:spcPts val="1000"/>
              </a:spcBef>
            </a:pPr>
            <a:r>
              <a:rPr sz="1800" spc="-15" dirty="0">
                <a:solidFill>
                  <a:srgbClr val="FFFFFF"/>
                </a:solidFill>
                <a:latin typeface="DejaVu Sans"/>
                <a:cs typeface="DejaVu Sans"/>
              </a:rPr>
              <a:t>Pressupost  </a:t>
            </a:r>
            <a:r>
              <a:rPr sz="1800" spc="-5" dirty="0">
                <a:solidFill>
                  <a:srgbClr val="FFFFFF"/>
                </a:solidFill>
                <a:latin typeface="DejaVu Sans"/>
                <a:cs typeface="DejaVu Sans"/>
              </a:rPr>
              <a:t>Planejament</a:t>
            </a:r>
            <a:r>
              <a:rPr sz="1800" spc="-8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DejaVu Sans"/>
                <a:cs typeface="DejaVu Sans"/>
              </a:rPr>
              <a:t>parcial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DejaVu Sans"/>
              <a:cs typeface="DejaVu Sans"/>
            </a:endParaRPr>
          </a:p>
          <a:p>
            <a:pPr marL="1905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DejaVu Sans"/>
                <a:cs typeface="DejaVu Sans"/>
              </a:rPr>
              <a:t>PRUG/</a:t>
            </a:r>
            <a:r>
              <a:rPr sz="1800" spc="-10" dirty="0">
                <a:solidFill>
                  <a:srgbClr val="FFFFFF"/>
                </a:solidFill>
                <a:latin typeface="DejaVu Sans"/>
                <a:cs typeface="DejaVu Sans"/>
              </a:rPr>
              <a:t> PORN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DejaVu Sans"/>
                <a:cs typeface="DejaVu Sans"/>
              </a:rPr>
              <a:t>Planejament</a:t>
            </a:r>
            <a:r>
              <a:rPr sz="1800" spc="-7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DejaVu Sans"/>
                <a:cs typeface="DejaVu Sans"/>
              </a:rPr>
              <a:t>especial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3529" y="2636520"/>
            <a:ext cx="3456940" cy="2377440"/>
          </a:xfrm>
          <a:custGeom>
            <a:avLst/>
            <a:gdLst/>
            <a:ahLst/>
            <a:cxnLst/>
            <a:rect l="l" t="t" r="r" b="b"/>
            <a:pathLst>
              <a:path w="3456940" h="2377440">
                <a:moveTo>
                  <a:pt x="1367790" y="0"/>
                </a:moveTo>
                <a:lnTo>
                  <a:pt x="2089149" y="0"/>
                </a:lnTo>
              </a:path>
              <a:path w="3456940" h="2377440">
                <a:moveTo>
                  <a:pt x="0" y="2377440"/>
                </a:moveTo>
                <a:lnTo>
                  <a:pt x="3456940" y="2377440"/>
                </a:lnTo>
              </a:path>
              <a:path w="3456940" h="2377440">
                <a:moveTo>
                  <a:pt x="720090" y="1153159"/>
                </a:moveTo>
                <a:lnTo>
                  <a:pt x="2736849" y="1153159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636270"/>
            <a:ext cx="62166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Models </a:t>
            </a:r>
            <a:r>
              <a:rPr sz="4400" dirty="0"/>
              <a:t>de</a:t>
            </a:r>
            <a:r>
              <a:rPr sz="4400" spc="-25" dirty="0"/>
              <a:t> </a:t>
            </a:r>
            <a:r>
              <a:rPr sz="4400" spc="-5" dirty="0"/>
              <a:t>planificació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39849" y="5191759"/>
            <a:ext cx="24498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900" algn="l"/>
              </a:tabLst>
            </a:pPr>
            <a:r>
              <a:rPr sz="2800" spc="-5" dirty="0">
                <a:solidFill>
                  <a:srgbClr val="FFFFFF"/>
                </a:solidFill>
                <a:latin typeface="DejaVu Sans"/>
                <a:cs typeface="DejaVu Sans"/>
              </a:rPr>
              <a:t>Llei	</a:t>
            </a:r>
            <a:r>
              <a:rPr sz="2800" spc="-10" dirty="0">
                <a:solidFill>
                  <a:srgbClr val="FFFFFF"/>
                </a:solidFill>
                <a:latin typeface="DejaVu Sans"/>
                <a:cs typeface="DejaVu Sans"/>
              </a:rPr>
              <a:t>12/1985</a:t>
            </a:r>
            <a:endParaRPr sz="2800" dirty="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7940" y="5191759"/>
            <a:ext cx="1655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DejaVu Sans"/>
                <a:cs typeface="DejaVu Sans"/>
              </a:rPr>
              <a:t>Llei</a:t>
            </a:r>
            <a:r>
              <a:rPr sz="2800" spc="-8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DejaVu Sans"/>
                <a:cs typeface="DejaVu Sans"/>
              </a:rPr>
              <a:t>Estat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2679" y="2565400"/>
            <a:ext cx="2303780" cy="2159000"/>
          </a:xfrm>
          <a:custGeom>
            <a:avLst/>
            <a:gdLst/>
            <a:ahLst/>
            <a:cxnLst/>
            <a:rect l="l" t="t" r="r" b="b"/>
            <a:pathLst>
              <a:path w="2303779" h="2159000">
                <a:moveTo>
                  <a:pt x="0" y="2159000"/>
                </a:moveTo>
                <a:lnTo>
                  <a:pt x="2303779" y="2159000"/>
                </a:lnTo>
              </a:path>
              <a:path w="2303779" h="2159000">
                <a:moveTo>
                  <a:pt x="1007110" y="0"/>
                </a:moveTo>
                <a:lnTo>
                  <a:pt x="2303779" y="2159000"/>
                </a:lnTo>
              </a:path>
              <a:path w="2303779" h="2159000">
                <a:moveTo>
                  <a:pt x="0" y="2159000"/>
                </a:moveTo>
                <a:lnTo>
                  <a:pt x="1007110" y="0"/>
                </a:lnTo>
              </a:path>
            </a:pathLst>
          </a:custGeom>
          <a:ln w="283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820953" y="2617471"/>
            <a:ext cx="2478405" cy="2121535"/>
            <a:chOff x="1820953" y="2617471"/>
            <a:chExt cx="2478405" cy="2121535"/>
          </a:xfrm>
        </p:grpSpPr>
        <p:sp>
          <p:nvSpPr>
            <p:cNvPr id="7" name="object 7"/>
            <p:cNvSpPr/>
            <p:nvPr/>
          </p:nvSpPr>
          <p:spPr>
            <a:xfrm>
              <a:off x="1835150" y="2636519"/>
              <a:ext cx="2449830" cy="0"/>
            </a:xfrm>
            <a:custGeom>
              <a:avLst/>
              <a:gdLst/>
              <a:ahLst/>
              <a:cxnLst/>
              <a:rect l="l" t="t" r="r" b="b"/>
              <a:pathLst>
                <a:path w="2449829">
                  <a:moveTo>
                    <a:pt x="0" y="0"/>
                  </a:moveTo>
                  <a:lnTo>
                    <a:pt x="2449829" y="0"/>
                  </a:lnTo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35150" y="2636519"/>
              <a:ext cx="2449830" cy="2087880"/>
            </a:xfrm>
            <a:custGeom>
              <a:avLst/>
              <a:gdLst/>
              <a:ahLst/>
              <a:cxnLst/>
              <a:rect l="l" t="t" r="r" b="b"/>
              <a:pathLst>
                <a:path w="2449829" h="2087879">
                  <a:moveTo>
                    <a:pt x="2449829" y="0"/>
                  </a:moveTo>
                  <a:lnTo>
                    <a:pt x="1151889" y="2087879"/>
                  </a:lnTo>
                </a:path>
                <a:path w="2449829" h="2087879">
                  <a:moveTo>
                    <a:pt x="0" y="0"/>
                  </a:moveTo>
                  <a:lnTo>
                    <a:pt x="1151889" y="2087879"/>
                  </a:lnTo>
                </a:path>
              </a:pathLst>
            </a:custGeom>
            <a:ln w="283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729" y="523240"/>
            <a:ext cx="43148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5" dirty="0"/>
              <a:t>Parcs</a:t>
            </a:r>
            <a:r>
              <a:rPr sz="4400" spc="-55" dirty="0"/>
              <a:t> </a:t>
            </a:r>
            <a:r>
              <a:rPr sz="4400" spc="-5" dirty="0"/>
              <a:t>nacionals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47196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CC00"/>
                </a:solidFill>
                <a:latin typeface="DejaVu Sans"/>
                <a:cs typeface="DejaVu Sans"/>
              </a:rPr>
              <a:t>•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347" y="1391295"/>
            <a:ext cx="6819900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45"/>
              </a:lnSpc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5/2007, de 3 de abril, de la Red de Parques Nacionales.</a:t>
            </a:r>
          </a:p>
          <a:p>
            <a:pPr>
              <a:lnSpc>
                <a:spcPts val="2345"/>
              </a:lnSpc>
            </a:pPr>
            <a:endParaRPr sz="2000" dirty="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2220" y="78740"/>
            <a:ext cx="1483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CC00"/>
                </a:solidFill>
                <a:latin typeface="DejaVu Sans"/>
                <a:cs typeface="DejaVu Sans"/>
              </a:rPr>
              <a:t>Volver</a:t>
            </a:r>
            <a:r>
              <a:rPr sz="1800" spc="-65" dirty="0">
                <a:solidFill>
                  <a:srgbClr val="FFCC00"/>
                </a:solidFill>
                <a:latin typeface="DejaVu Sans"/>
                <a:cs typeface="DejaVu Sans"/>
              </a:rPr>
              <a:t> </a:t>
            </a:r>
            <a:r>
              <a:rPr sz="1800" spc="-10" dirty="0">
                <a:solidFill>
                  <a:srgbClr val="FFCC00"/>
                </a:solidFill>
                <a:latin typeface="DejaVu Sans"/>
                <a:cs typeface="DejaVu Sans"/>
              </a:rPr>
              <a:t>arriba</a:t>
            </a:r>
            <a:endParaRPr sz="1800" dirty="0">
              <a:latin typeface="DejaVu Sans"/>
              <a:cs typeface="DejaVu Sans"/>
            </a:endParaRPr>
          </a:p>
        </p:txBody>
      </p:sp>
      <p:pic>
        <p:nvPicPr>
          <p:cNvPr id="10" name="Imatge 9" descr="Imatge que conté mapa&#10;&#10;Descripció generada automàticament">
            <a:extLst>
              <a:ext uri="{FF2B5EF4-FFF2-40B4-BE49-F238E27FC236}">
                <a16:creationId xmlns:a16="http://schemas.microsoft.com/office/drawing/2014/main" id="{9A820F75-F5D2-4C8A-B78C-7E7F4AB47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3556"/>
            <a:ext cx="7010400" cy="47049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0700" y="621029"/>
            <a:ext cx="5557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Hàbitats seleccionats com </a:t>
            </a:r>
            <a:r>
              <a:rPr sz="2400" dirty="0"/>
              <a:t>a </a:t>
            </a:r>
            <a:r>
              <a:rPr sz="2400" spc="-15" dirty="0"/>
              <a:t>Pnac</a:t>
            </a:r>
            <a:r>
              <a:rPr sz="2400" spc="-20" dirty="0"/>
              <a:t> </a:t>
            </a:r>
            <a:r>
              <a:rPr sz="2400" dirty="0"/>
              <a:t>(i)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367679"/>
            <a:ext cx="7499350" cy="46228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47980" indent="-335280">
              <a:lnSpc>
                <a:spcPct val="100000"/>
              </a:lnSpc>
              <a:spcBef>
                <a:spcPts val="20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1.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Sistemas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naturales </a:t>
            </a:r>
            <a:r>
              <a:rPr sz="1050" spc="5" dirty="0">
                <a:solidFill>
                  <a:srgbClr val="FFFFFF"/>
                </a:solidFill>
                <a:latin typeface="DejaVu Sans"/>
                <a:cs typeface="DejaVu Sans"/>
              </a:rPr>
              <a:t>terrestres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españoles a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representar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050" dirty="0">
                <a:solidFill>
                  <a:srgbClr val="FFFFFF"/>
                </a:solidFill>
                <a:latin typeface="DejaVu Sans"/>
                <a:cs typeface="DejaVu Sans"/>
              </a:rPr>
              <a:t>Red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050" spc="5" dirty="0">
                <a:solidFill>
                  <a:srgbClr val="FFFFFF"/>
                </a:solidFill>
                <a:latin typeface="DejaVu Sans"/>
                <a:cs typeface="DejaVu Sans"/>
              </a:rPr>
              <a:t>Parques</a:t>
            </a:r>
            <a:r>
              <a:rPr sz="1050" spc="8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Nacionales.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Matorrales supraforestales, pastizales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alta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montaña, estepas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leñosas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altura y cascajares</a:t>
            </a:r>
            <a:r>
              <a:rPr sz="1050" spc="9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(PR).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Formas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relieve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y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elementos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geológicos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singulares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del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macizo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Ibérico y las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cordilleras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Alpinas</a:t>
            </a:r>
            <a:r>
              <a:rPr sz="1050" spc="1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(PR).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Formaciones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y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relieves singulares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de montaña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y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alta</a:t>
            </a:r>
            <a:r>
              <a:rPr sz="1050" spc="5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montañas.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Sistemas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naturales singulares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origen glaciar y periglaciar (PR).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Sistemas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naturales singulares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origen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kárstico.</a:t>
            </a:r>
            <a:r>
              <a:rPr sz="1050" spc="-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(NR)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3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Bosques mixtos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atlánticos del piso colino o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montano.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Robledales,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hayedos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y abedulares</a:t>
            </a:r>
            <a:r>
              <a:rPr sz="1050" spc="2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(NR).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Quejigares y melojares.</a:t>
            </a:r>
            <a:r>
              <a:rPr sz="1050" spc="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(PR)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Encinares, carrascales, alcornocales y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acebuchales.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Abetales y pinsapares.</a:t>
            </a:r>
            <a:r>
              <a:rPr sz="1050" spc="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(NR)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3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Pinares,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sabinares y enebrales</a:t>
            </a:r>
            <a:r>
              <a:rPr sz="1050" spc="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(PR).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Garrigas </a:t>
            </a:r>
            <a:r>
              <a:rPr sz="1050" spc="5" dirty="0">
                <a:solidFill>
                  <a:srgbClr val="FFFFFF"/>
                </a:solidFill>
                <a:latin typeface="DejaVu Sans"/>
                <a:cs typeface="DejaVu Sans"/>
              </a:rPr>
              <a:t>xerófilas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mediterráneas.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Estepares mediterráneos, espartales y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albardinales.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(NR)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Sistemas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y formaciones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asociadas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las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cuencas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terciarias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continentales y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 marinas.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Zonas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desérticas costeras y del interior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(NR).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Bosque de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laurisilva.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3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050" spc="25" dirty="0">
                <a:solidFill>
                  <a:srgbClr val="FFFFFF"/>
                </a:solidFill>
                <a:latin typeface="DejaVu Sans"/>
                <a:cs typeface="DejaVu Sans"/>
              </a:rPr>
              <a:t>Monte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verde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de</a:t>
            </a:r>
            <a:r>
              <a:rPr sz="1050" spc="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fayal-brezal.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050" spc="5" dirty="0">
                <a:solidFill>
                  <a:srgbClr val="FFFFFF"/>
                </a:solidFill>
                <a:latin typeface="DejaVu Sans"/>
                <a:cs typeface="DejaVu Sans"/>
              </a:rPr>
              <a:t>Tabaibales-cardonales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y otras formaciones</a:t>
            </a:r>
            <a:r>
              <a:rPr sz="1050" spc="3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termomacaronesias.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Cursos de </a:t>
            </a:r>
            <a:r>
              <a:rPr sz="1050" spc="25" dirty="0">
                <a:solidFill>
                  <a:srgbClr val="FFFFFF"/>
                </a:solidFill>
                <a:latin typeface="DejaVu Sans"/>
                <a:cs typeface="DejaVu Sans"/>
              </a:rPr>
              <a:t>agua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y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bosques de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ribera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(NR).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Cañones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fluviales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sobre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relieves</a:t>
            </a:r>
            <a:r>
              <a:rPr sz="1050" spc="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estructurales.(NR)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Depósitos y formas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con modelado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singular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origen fluvial y eólico</a:t>
            </a:r>
            <a:r>
              <a:rPr sz="1050" spc="2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(NR).</a:t>
            </a:r>
            <a:endParaRPr sz="1050">
              <a:latin typeface="DejaVu Sans"/>
              <a:cs typeface="DejaVu Sans"/>
            </a:endParaRPr>
          </a:p>
          <a:p>
            <a:pPr marL="347980" indent="-335280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119047"/>
              <a:buChar char="•"/>
              <a:tabLst>
                <a:tab pos="347345" algn="l"/>
                <a:tab pos="347980" algn="l"/>
              </a:tabLst>
            </a:pP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– Costas, acantilados, </a:t>
            </a:r>
            <a:r>
              <a:rPr sz="1050" spc="20" dirty="0">
                <a:solidFill>
                  <a:srgbClr val="FFFFFF"/>
                </a:solidFill>
                <a:latin typeface="DejaVu Sans"/>
                <a:cs typeface="DejaVu Sans"/>
              </a:rPr>
              <a:t>dunas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y depósitos </a:t>
            </a:r>
            <a:r>
              <a:rPr sz="1050" spc="10" dirty="0">
                <a:solidFill>
                  <a:srgbClr val="FFFFFF"/>
                </a:solidFill>
                <a:latin typeface="DejaVu Sans"/>
                <a:cs typeface="DejaVu Sans"/>
              </a:rPr>
              <a:t>litorales</a:t>
            </a:r>
            <a:r>
              <a:rPr sz="1050" spc="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DejaVu Sans"/>
                <a:cs typeface="DejaVu Sans"/>
              </a:rPr>
              <a:t>(PR).</a:t>
            </a:r>
            <a:endParaRPr sz="10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36270"/>
            <a:ext cx="5676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Antecedents</a:t>
            </a:r>
            <a:r>
              <a:rPr sz="4400" spc="-65" dirty="0"/>
              <a:t> </a:t>
            </a:r>
            <a:r>
              <a:rPr sz="4400" spc="-20" dirty="0"/>
              <a:t>remots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941829"/>
            <a:ext cx="7919720" cy="43008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27660" indent="-314960">
              <a:lnSpc>
                <a:spcPct val="100000"/>
              </a:lnSpc>
              <a:spcBef>
                <a:spcPts val="110"/>
              </a:spcBef>
              <a:buClr>
                <a:srgbClr val="FFCC00"/>
              </a:buClr>
              <a:buSzPct val="120454"/>
              <a:buChar char="•"/>
              <a:tabLst>
                <a:tab pos="327660" algn="l"/>
              </a:tabLst>
            </a:pPr>
            <a:r>
              <a:rPr sz="3300" spc="7" baseline="1262" dirty="0">
                <a:solidFill>
                  <a:srgbClr val="FFFFFF"/>
                </a:solidFill>
                <a:latin typeface="DejaVu Sans"/>
                <a:cs typeface="DejaVu Sans"/>
              </a:rPr>
              <a:t>PNac </a:t>
            </a:r>
            <a:r>
              <a:rPr sz="3300" spc="-22" baseline="1262" dirty="0">
                <a:solidFill>
                  <a:srgbClr val="FFFFFF"/>
                </a:solidFill>
                <a:latin typeface="DejaVu Sans"/>
                <a:cs typeface="DejaVu Sans"/>
              </a:rPr>
              <a:t>Yellowstonwe’1873</a:t>
            </a:r>
            <a:endParaRPr sz="3300" baseline="1262" dirty="0">
              <a:latin typeface="DejaVu Sans"/>
              <a:cs typeface="DejaVu Sans"/>
            </a:endParaRPr>
          </a:p>
          <a:p>
            <a:pPr marL="327025" marR="628650" indent="-314960">
              <a:lnSpc>
                <a:spcPts val="2630"/>
              </a:lnSpc>
              <a:spcBef>
                <a:spcPts val="665"/>
              </a:spcBef>
              <a:buClr>
                <a:srgbClr val="FFCC00"/>
              </a:buClr>
              <a:buSzPct val="120454"/>
              <a:buChar char="•"/>
              <a:tabLst>
                <a:tab pos="327660" algn="l"/>
              </a:tabLst>
            </a:pPr>
            <a:r>
              <a:rPr sz="3300" spc="-15" baseline="1262" dirty="0">
                <a:solidFill>
                  <a:srgbClr val="FFFFFF"/>
                </a:solidFill>
                <a:latin typeface="DejaVu Sans"/>
                <a:cs typeface="DejaVu Sans"/>
              </a:rPr>
              <a:t>Ley </a:t>
            </a:r>
            <a:r>
              <a:rPr sz="3300" spc="7" baseline="1262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3300" spc="-7" baseline="1262" dirty="0">
                <a:solidFill>
                  <a:srgbClr val="FFFFFF"/>
                </a:solidFill>
                <a:latin typeface="DejaVu Sans"/>
                <a:cs typeface="DejaVu Sans"/>
              </a:rPr>
              <a:t>pájaros insectívoros, </a:t>
            </a:r>
            <a:r>
              <a:rPr sz="3300" spc="7" baseline="1262" dirty="0">
                <a:solidFill>
                  <a:srgbClr val="FFFFFF"/>
                </a:solidFill>
                <a:latin typeface="DejaVu Sans"/>
                <a:cs typeface="DejaVu Sans"/>
              </a:rPr>
              <a:t>19 </a:t>
            </a:r>
            <a:r>
              <a:rPr sz="3300" baseline="1262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3300" spc="-7" baseline="1262" dirty="0">
                <a:solidFill>
                  <a:srgbClr val="FFFFFF"/>
                </a:solidFill>
                <a:latin typeface="DejaVu Sans"/>
                <a:cs typeface="DejaVu Sans"/>
              </a:rPr>
              <a:t>Septiembre </a:t>
            </a:r>
            <a:r>
              <a:rPr sz="3300" baseline="1262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220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DejaVu Sans"/>
                <a:cs typeface="DejaVu Sans"/>
              </a:rPr>
              <a:t>1896</a:t>
            </a:r>
            <a:endParaRPr sz="2200" dirty="0">
              <a:latin typeface="DejaVu Sans"/>
              <a:cs typeface="DejaVu Sans"/>
            </a:endParaRPr>
          </a:p>
          <a:p>
            <a:pPr marL="327025" marR="67310" indent="-314960">
              <a:lnSpc>
                <a:spcPct val="101099"/>
              </a:lnSpc>
              <a:spcBef>
                <a:spcPts val="305"/>
              </a:spcBef>
              <a:buClr>
                <a:srgbClr val="FFCC00"/>
              </a:buClr>
              <a:buSzPct val="120689"/>
              <a:buChar char="•"/>
              <a:tabLst>
                <a:tab pos="327025" algn="l"/>
                <a:tab pos="327660" algn="l"/>
              </a:tabLst>
            </a:pP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“las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aves de rapiña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nocturnas, los </a:t>
            </a:r>
            <a:r>
              <a:rPr sz="1450" dirty="0">
                <a:solidFill>
                  <a:srgbClr val="FFFFFF"/>
                </a:solidFill>
                <a:latin typeface="DejaVu Sans"/>
                <a:cs typeface="DejaVu Sans"/>
              </a:rPr>
              <a:t>tordos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450" spc="-10" dirty="0">
                <a:solidFill>
                  <a:srgbClr val="FFFFFF"/>
                </a:solidFill>
                <a:latin typeface="DejaVu Sans"/>
                <a:cs typeface="DejaVu Sans"/>
              </a:rPr>
              <a:t>torre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y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los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demás </a:t>
            </a:r>
            <a:r>
              <a:rPr sz="1450" dirty="0">
                <a:solidFill>
                  <a:srgbClr val="FFFFFF"/>
                </a:solidFill>
                <a:latin typeface="DejaVu Sans"/>
                <a:cs typeface="DejaVu Sans"/>
              </a:rPr>
              <a:t>pájaros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de menor 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tamaño,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se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declararán insectívoros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y </a:t>
            </a:r>
            <a:r>
              <a:rPr sz="1450" spc="15" dirty="0">
                <a:solidFill>
                  <a:srgbClr val="FFFFFF"/>
                </a:solidFill>
                <a:latin typeface="DejaVu Sans"/>
                <a:cs typeface="DejaVu Sans"/>
              </a:rPr>
              <a:t>no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podrán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cazarse en tiempo</a:t>
            </a:r>
            <a:r>
              <a:rPr sz="1450" spc="4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450" dirty="0">
                <a:solidFill>
                  <a:srgbClr val="FFFFFF"/>
                </a:solidFill>
                <a:latin typeface="DejaVu Sans"/>
                <a:cs typeface="DejaVu Sans"/>
              </a:rPr>
              <a:t>alguno”.</a:t>
            </a:r>
            <a:endParaRPr sz="14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DejaVu Sans"/>
              <a:cs typeface="DejaVu Sans"/>
            </a:endParaRPr>
          </a:p>
          <a:p>
            <a:pPr marL="327025">
              <a:lnSpc>
                <a:spcPct val="100000"/>
              </a:lnSpc>
              <a:spcBef>
                <a:spcPts val="5"/>
              </a:spcBef>
            </a:pPr>
            <a:r>
              <a:rPr sz="1450" spc="15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las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puertas de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los </a:t>
            </a:r>
            <a:r>
              <a:rPr sz="1450" dirty="0">
                <a:solidFill>
                  <a:srgbClr val="FFFFFF"/>
                </a:solidFill>
                <a:latin typeface="DejaVu Sans"/>
                <a:cs typeface="DejaVu Sans"/>
              </a:rPr>
              <a:t>Ayuntamientos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se pondrá </a:t>
            </a:r>
            <a:r>
              <a:rPr sz="1450" spc="15" dirty="0">
                <a:solidFill>
                  <a:srgbClr val="FFFFFF"/>
                </a:solidFill>
                <a:latin typeface="DejaVu Sans"/>
                <a:cs typeface="DejaVu Sans"/>
              </a:rPr>
              <a:t>un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cuadro </a:t>
            </a:r>
            <a:r>
              <a:rPr sz="1450" spc="15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que se</a:t>
            </a:r>
            <a:r>
              <a:rPr sz="1450" spc="-5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lea:</a:t>
            </a:r>
            <a:endParaRPr sz="1450" dirty="0">
              <a:latin typeface="DejaVu Sans"/>
              <a:cs typeface="DejaVu Sans"/>
            </a:endParaRPr>
          </a:p>
          <a:p>
            <a:pPr marL="327025" marR="5080">
              <a:lnSpc>
                <a:spcPts val="1780"/>
              </a:lnSpc>
              <a:spcBef>
                <a:spcPts val="55"/>
              </a:spcBef>
            </a:pPr>
            <a:r>
              <a:rPr sz="1450" spc="-10" dirty="0">
                <a:solidFill>
                  <a:srgbClr val="FFFFFF"/>
                </a:solidFill>
                <a:latin typeface="DejaVu Sans"/>
                <a:cs typeface="DejaVu Sans"/>
              </a:rPr>
              <a:t>“Los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hombres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de buen corazón deben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proteger la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vida de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los </a:t>
            </a:r>
            <a:r>
              <a:rPr sz="1450" dirty="0">
                <a:solidFill>
                  <a:srgbClr val="FFFFFF"/>
                </a:solidFill>
                <a:latin typeface="DejaVu Sans"/>
                <a:cs typeface="DejaVu Sans"/>
              </a:rPr>
              <a:t>pájaros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y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favorecer 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su</a:t>
            </a:r>
            <a:r>
              <a:rPr sz="145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propagación.</a:t>
            </a:r>
            <a:endParaRPr sz="1450" dirty="0">
              <a:latin typeface="DejaVu Sans"/>
              <a:cs typeface="DejaVu Sans"/>
            </a:endParaRPr>
          </a:p>
          <a:p>
            <a:pPr marL="327025">
              <a:lnSpc>
                <a:spcPts val="1705"/>
              </a:lnSpc>
            </a:pPr>
            <a:r>
              <a:rPr sz="1450" dirty="0">
                <a:solidFill>
                  <a:srgbClr val="FFFFFF"/>
                </a:solidFill>
                <a:latin typeface="DejaVu Sans"/>
                <a:cs typeface="DejaVu Sans"/>
              </a:rPr>
              <a:t>Protegiéndolos, los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labradores observarán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cómo disminuyen en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sus </a:t>
            </a:r>
            <a:r>
              <a:rPr sz="1450" dirty="0">
                <a:solidFill>
                  <a:srgbClr val="FFFFFF"/>
                </a:solidFill>
                <a:latin typeface="DejaVu Sans"/>
                <a:cs typeface="DejaVu Sans"/>
              </a:rPr>
              <a:t>tierras</a:t>
            </a:r>
            <a:r>
              <a:rPr sz="1450" spc="1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las</a:t>
            </a:r>
            <a:endParaRPr sz="1450" dirty="0">
              <a:latin typeface="DejaVu Sans"/>
              <a:cs typeface="DejaVu Sans"/>
            </a:endParaRPr>
          </a:p>
          <a:p>
            <a:pPr marL="327025">
              <a:lnSpc>
                <a:spcPct val="100000"/>
              </a:lnSpc>
              <a:spcBef>
                <a:spcPts val="30"/>
              </a:spcBef>
            </a:pP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malas hierbas y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los</a:t>
            </a:r>
            <a:r>
              <a:rPr sz="14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insectos.</a:t>
            </a:r>
            <a:endParaRPr sz="1450" dirty="0">
              <a:latin typeface="DejaVu Sans"/>
              <a:cs typeface="DejaVu Sans"/>
            </a:endParaRPr>
          </a:p>
          <a:p>
            <a:pPr marL="327025" marR="873760">
              <a:lnSpc>
                <a:spcPct val="101699"/>
              </a:lnSpc>
            </a:pPr>
            <a:r>
              <a:rPr sz="1450" spc="1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ley prohíbe la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caza de </a:t>
            </a:r>
            <a:r>
              <a:rPr sz="1450" dirty="0">
                <a:solidFill>
                  <a:srgbClr val="FFFFFF"/>
                </a:solidFill>
                <a:latin typeface="DejaVu Sans"/>
                <a:cs typeface="DejaVu Sans"/>
              </a:rPr>
              <a:t>pájaros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y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señala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pena para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los infractores”.  </a:t>
            </a:r>
            <a:r>
              <a:rPr sz="1450" spc="15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las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puertas de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las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Escuelas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se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pondrá </a:t>
            </a:r>
            <a:r>
              <a:rPr sz="1450" spc="15" dirty="0">
                <a:solidFill>
                  <a:srgbClr val="FFFFFF"/>
                </a:solidFill>
                <a:latin typeface="DejaVu Sans"/>
                <a:cs typeface="DejaVu Sans"/>
              </a:rPr>
              <a:t>un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cuadro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en que se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lea:  “Niños, </a:t>
            </a:r>
            <a:r>
              <a:rPr sz="1450" spc="15" dirty="0">
                <a:solidFill>
                  <a:srgbClr val="FFFFFF"/>
                </a:solidFill>
                <a:latin typeface="DejaVu Sans"/>
                <a:cs typeface="DejaVu Sans"/>
              </a:rPr>
              <a:t>no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privéis de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la libertad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los </a:t>
            </a:r>
            <a:r>
              <a:rPr sz="1450" dirty="0">
                <a:solidFill>
                  <a:srgbClr val="FFFFFF"/>
                </a:solidFill>
                <a:latin typeface="DejaVu Sans"/>
                <a:cs typeface="DejaVu Sans"/>
              </a:rPr>
              <a:t>pájaros; </a:t>
            </a:r>
            <a:r>
              <a:rPr sz="1450" spc="15" dirty="0">
                <a:solidFill>
                  <a:srgbClr val="FFFFFF"/>
                </a:solidFill>
                <a:latin typeface="DejaVu Sans"/>
                <a:cs typeface="DejaVu Sans"/>
              </a:rPr>
              <a:t>no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los martiricéis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y </a:t>
            </a:r>
            <a:r>
              <a:rPr sz="1450" spc="15" dirty="0">
                <a:solidFill>
                  <a:srgbClr val="FFFFFF"/>
                </a:solidFill>
                <a:latin typeface="DejaVu Sans"/>
                <a:cs typeface="DejaVu Sans"/>
              </a:rPr>
              <a:t>no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les</a:t>
            </a:r>
            <a:r>
              <a:rPr lang="ca-ES" sz="1450" dirty="0">
                <a:latin typeface="DejaVu Sans"/>
                <a:cs typeface="DejaVu Sans"/>
              </a:rPr>
              <a:t> </a:t>
            </a:r>
            <a:r>
              <a:rPr sz="1450" spc="5" dirty="0" err="1">
                <a:solidFill>
                  <a:srgbClr val="FFFFFF"/>
                </a:solidFill>
                <a:latin typeface="DejaVu Sans"/>
                <a:cs typeface="DejaVu Sans"/>
              </a:rPr>
              <a:t>destruyáis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 sus</a:t>
            </a:r>
            <a:r>
              <a:rPr sz="145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nidos.</a:t>
            </a:r>
            <a:endParaRPr sz="1450" dirty="0">
              <a:latin typeface="DejaVu Sans"/>
              <a:cs typeface="DejaVu Sans"/>
            </a:endParaRPr>
          </a:p>
          <a:p>
            <a:pPr marL="327025" marR="274320">
              <a:lnSpc>
                <a:spcPct val="101699"/>
              </a:lnSpc>
            </a:pP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Dios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premia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los niños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que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protegen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los </a:t>
            </a:r>
            <a:r>
              <a:rPr sz="1450" dirty="0">
                <a:solidFill>
                  <a:srgbClr val="FFFFFF"/>
                </a:solidFill>
                <a:latin typeface="DejaVu Sans"/>
                <a:cs typeface="DejaVu Sans"/>
              </a:rPr>
              <a:t>pájaros,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y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la ley prohíbe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que se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les 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cace, se destruyan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sus nidos </a:t>
            </a:r>
            <a:r>
              <a:rPr sz="1450" spc="10" dirty="0">
                <a:solidFill>
                  <a:srgbClr val="FFFFFF"/>
                </a:solidFill>
                <a:latin typeface="DejaVu Sans"/>
                <a:cs typeface="DejaVu Sans"/>
              </a:rPr>
              <a:t>y se </a:t>
            </a:r>
            <a:r>
              <a:rPr sz="1450" spc="5" dirty="0">
                <a:solidFill>
                  <a:srgbClr val="FFFFFF"/>
                </a:solidFill>
                <a:latin typeface="DejaVu Sans"/>
                <a:cs typeface="DejaVu Sans"/>
              </a:rPr>
              <a:t>les quiten las crías”.</a:t>
            </a:r>
            <a:endParaRPr sz="1450" dirty="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7520" y="788670"/>
            <a:ext cx="5641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Hàbitats seleccionats com </a:t>
            </a:r>
            <a:r>
              <a:rPr sz="2400" dirty="0"/>
              <a:t>a </a:t>
            </a:r>
            <a:r>
              <a:rPr sz="2400" spc="-10" dirty="0"/>
              <a:t>Pnac</a:t>
            </a:r>
            <a:r>
              <a:rPr sz="2400" spc="-40" dirty="0"/>
              <a:t> </a:t>
            </a:r>
            <a:r>
              <a:rPr sz="2400" dirty="0"/>
              <a:t>(ii)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520190"/>
            <a:ext cx="7721600" cy="445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Humedales y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lagunas de alta montaña</a:t>
            </a:r>
            <a:r>
              <a:rPr sz="1100" spc="-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(PR).</a:t>
            </a:r>
            <a:endParaRPr sz="11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Lagunas halófilas, saladares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y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aljezares</a:t>
            </a:r>
            <a:r>
              <a:rPr sz="1100" spc="-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(PR).</a:t>
            </a:r>
            <a:endParaRPr sz="1100" dirty="0">
              <a:latin typeface="DejaVu Sans"/>
              <a:cs typeface="DejaVu Sans"/>
            </a:endParaRPr>
          </a:p>
          <a:p>
            <a:pPr marL="355600" marR="5080" indent="-342900">
              <a:lnSpc>
                <a:spcPct val="101499"/>
              </a:lnSpc>
              <a:spcBef>
                <a:spcPts val="27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Lagunas de aguas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dulce,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carrizales, espadañales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y juncales, y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herbazales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tabla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con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encharcamiento  temporal.</a:t>
            </a:r>
            <a:endParaRPr sz="11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Humedales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costeros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y marismas litorales</a:t>
            </a:r>
            <a:r>
              <a:rPr sz="1100" spc="-2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(PR).</a:t>
            </a:r>
            <a:endParaRPr sz="11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Sistemas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naturales singulares de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origen</a:t>
            </a:r>
            <a:r>
              <a:rPr sz="1100" spc="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volcánico.</a:t>
            </a:r>
            <a:endParaRPr sz="110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Clr>
                <a:srgbClr val="FFCC00"/>
              </a:buClr>
              <a:buFont typeface="DejaVu Sans"/>
              <a:buChar char="•"/>
            </a:pPr>
            <a:endParaRPr sz="18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2.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Sistemas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naturales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marinos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españoles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1100" spc="-10" dirty="0">
                <a:solidFill>
                  <a:srgbClr val="FFFFFF"/>
                </a:solidFill>
                <a:latin typeface="DejaVu Sans"/>
                <a:cs typeface="DejaVu Sans"/>
              </a:rPr>
              <a:t>representar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en la </a:t>
            </a:r>
            <a:r>
              <a:rPr sz="1100" spc="-20" dirty="0">
                <a:solidFill>
                  <a:srgbClr val="FFFFFF"/>
                </a:solidFill>
                <a:latin typeface="DejaVu Sans"/>
                <a:cs typeface="DejaVu Sans"/>
              </a:rPr>
              <a:t>Red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100" spc="-15" dirty="0">
                <a:solidFill>
                  <a:srgbClr val="FFFFFF"/>
                </a:solidFill>
                <a:latin typeface="DejaVu Sans"/>
                <a:cs typeface="DejaVu Sans"/>
              </a:rPr>
              <a:t>Parques</a:t>
            </a:r>
            <a:r>
              <a:rPr sz="1100" spc="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Nacionales.</a:t>
            </a:r>
            <a:endParaRPr sz="11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Sistemas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asociados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a emanaciones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gaseosas submarinas</a:t>
            </a:r>
            <a:r>
              <a:rPr sz="1100" spc="-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(NR).</a:t>
            </a:r>
            <a:endParaRPr sz="11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100" spc="-15" dirty="0">
                <a:solidFill>
                  <a:srgbClr val="FFFFFF"/>
                </a:solidFill>
                <a:latin typeface="DejaVu Sans"/>
                <a:cs typeface="DejaVu Sans"/>
              </a:rPr>
              <a:t>Fondos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detríticos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y sedimentarios.</a:t>
            </a:r>
            <a:endParaRPr sz="11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Bancos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corales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DejaVu Sans"/>
                <a:cs typeface="DejaVu Sans"/>
              </a:rPr>
              <a:t>profundos.</a:t>
            </a:r>
            <a:endParaRPr sz="11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100" spc="-15" dirty="0">
                <a:solidFill>
                  <a:srgbClr val="FFFFFF"/>
                </a:solidFill>
                <a:latin typeface="DejaVu Sans"/>
                <a:cs typeface="DejaVu Sans"/>
              </a:rPr>
              <a:t>Fondos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de</a:t>
            </a:r>
            <a:r>
              <a:rPr sz="1100" spc="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Máerl.</a:t>
            </a:r>
            <a:endParaRPr sz="11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Comunidades</a:t>
            </a:r>
            <a:r>
              <a:rPr sz="1100" spc="-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coralígenas.</a:t>
            </a:r>
            <a:endParaRPr sz="11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Praderas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fanerógamas</a:t>
            </a:r>
            <a:r>
              <a:rPr sz="1100" spc="-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marinas.</a:t>
            </a:r>
            <a:endParaRPr sz="1100" dirty="0">
              <a:latin typeface="DejaVu Sans"/>
              <a:cs typeface="DejaVu Sans"/>
            </a:endParaRPr>
          </a:p>
          <a:p>
            <a:pPr marL="355600" marR="154940" indent="-342900">
              <a:lnSpc>
                <a:spcPct val="100800"/>
              </a:lnSpc>
              <a:spcBef>
                <a:spcPts val="28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100" spc="-10" dirty="0">
                <a:solidFill>
                  <a:srgbClr val="FFFFFF"/>
                </a:solidFill>
                <a:latin typeface="DejaVu Sans"/>
                <a:cs typeface="DejaVu Sans"/>
              </a:rPr>
              <a:t>Áreas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pelágicas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paso, </a:t>
            </a:r>
            <a:r>
              <a:rPr sz="1100" spc="-10" dirty="0">
                <a:solidFill>
                  <a:srgbClr val="FFFFFF"/>
                </a:solidFill>
                <a:latin typeface="DejaVu Sans"/>
                <a:cs typeface="DejaVu Sans"/>
              </a:rPr>
              <a:t>reproducción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o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presencia habitual de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cetáceos o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grandes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peces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migradores 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(NR).</a:t>
            </a:r>
            <a:endParaRPr sz="11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Grandes montañas, cuevas,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túneles, y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cañones submarinos.</a:t>
            </a:r>
            <a:r>
              <a:rPr sz="110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(NR)</a:t>
            </a:r>
            <a:endParaRPr sz="11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Comunidades singulares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grandes filtradores: esponjas, ascidias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y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briozoos</a:t>
            </a:r>
            <a:r>
              <a:rPr sz="1100" spc="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(PR).</a:t>
            </a:r>
            <a:endParaRPr sz="11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Comunidades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algas fotófilas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laminariales.</a:t>
            </a:r>
            <a:endParaRPr sz="11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Comunidades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sustrato </a:t>
            </a:r>
            <a:r>
              <a:rPr sz="1100" spc="-15" dirty="0">
                <a:solidFill>
                  <a:srgbClr val="FFFFFF"/>
                </a:solidFill>
                <a:latin typeface="DejaVu Sans"/>
                <a:cs typeface="DejaVu Sans"/>
              </a:rPr>
              <a:t>duro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con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poblamientos algares fotófilos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100" spc="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esciáfilos.</a:t>
            </a:r>
            <a:endParaRPr sz="11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100" spc="-15" dirty="0">
                <a:solidFill>
                  <a:srgbClr val="FFFFFF"/>
                </a:solidFill>
                <a:latin typeface="DejaVu Sans"/>
                <a:cs typeface="DejaVu Sans"/>
              </a:rPr>
              <a:t>Veriles </a:t>
            </a: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y escarpes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de pendiente</a:t>
            </a:r>
            <a:r>
              <a:rPr sz="1100" spc="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DejaVu Sans"/>
                <a:cs typeface="DejaVu Sans"/>
              </a:rPr>
              <a:t>pronunciada.</a:t>
            </a:r>
            <a:endParaRPr sz="11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FFCC00"/>
              </a:buClr>
              <a:buSzPct val="118181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DejaVu Sans"/>
                <a:cs typeface="DejaVu Sans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Bajos</a:t>
            </a:r>
            <a:r>
              <a:rPr sz="1100" spc="-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DejaVu Sans"/>
                <a:cs typeface="DejaVu Sans"/>
              </a:rPr>
              <a:t>rocosos.</a:t>
            </a:r>
            <a:endParaRPr sz="1100" dirty="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-30" dirty="0"/>
              <a:t>Proposta </a:t>
            </a:r>
            <a:r>
              <a:rPr sz="4000" spc="-10" dirty="0"/>
              <a:t>ampliació </a:t>
            </a:r>
            <a:r>
              <a:rPr sz="4000" spc="-75" dirty="0"/>
              <a:t>Parc  </a:t>
            </a:r>
            <a:r>
              <a:rPr sz="4000" spc="-10" dirty="0"/>
              <a:t>Nacional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090420" y="1905000"/>
            <a:ext cx="496062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36270"/>
            <a:ext cx="7465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Llistat espais naturals</a:t>
            </a:r>
            <a:r>
              <a:rPr sz="4400" spc="-25" dirty="0"/>
              <a:t> </a:t>
            </a:r>
            <a:r>
              <a:rPr sz="4400" spc="-5" dirty="0"/>
              <a:t>(i)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41069" y="1905000"/>
            <a:ext cx="306832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6940" y="1941830"/>
            <a:ext cx="3809365" cy="40087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41630" indent="-328930">
              <a:lnSpc>
                <a:spcPct val="100000"/>
              </a:lnSpc>
              <a:spcBef>
                <a:spcPts val="120"/>
              </a:spcBef>
              <a:buClr>
                <a:srgbClr val="FFCC00"/>
              </a:buClr>
              <a:buSzPct val="121052"/>
              <a:buFont typeface="DejaVu Sans"/>
              <a:buChar char="•"/>
              <a:tabLst>
                <a:tab pos="340995" algn="l"/>
                <a:tab pos="341630" algn="l"/>
              </a:tabLst>
            </a:pPr>
            <a:r>
              <a:rPr sz="1900" b="1" dirty="0">
                <a:solidFill>
                  <a:srgbClr val="FFFFFF"/>
                </a:solidFill>
                <a:latin typeface="DejaVu Sans"/>
                <a:cs typeface="DejaVu Sans"/>
              </a:rPr>
              <a:t>Parc </a:t>
            </a:r>
            <a:r>
              <a:rPr sz="1900" b="1" spc="15" dirty="0">
                <a:solidFill>
                  <a:srgbClr val="FFFFFF"/>
                </a:solidFill>
                <a:latin typeface="DejaVu Sans"/>
                <a:cs typeface="DejaVu Sans"/>
              </a:rPr>
              <a:t>Nacional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:</a:t>
            </a:r>
            <a:endParaRPr sz="19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CC00"/>
              </a:buClr>
              <a:buFont typeface="DejaVu Sans"/>
              <a:buChar char="•"/>
            </a:pPr>
            <a:endParaRPr sz="2650">
              <a:latin typeface="DejaVu Sans"/>
              <a:cs typeface="DejaVu Sans"/>
            </a:endParaRPr>
          </a:p>
          <a:p>
            <a:pPr marL="341630" marR="71755" indent="-328930">
              <a:lnSpc>
                <a:spcPts val="2070"/>
              </a:lnSpc>
              <a:spcBef>
                <a:spcPts val="5"/>
              </a:spcBef>
              <a:buClr>
                <a:srgbClr val="FFCC00"/>
              </a:buClr>
              <a:buSzPct val="121052"/>
              <a:buChar char="•"/>
              <a:tabLst>
                <a:tab pos="340995" algn="l"/>
                <a:tab pos="341630" algn="l"/>
              </a:tabLst>
            </a:pP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Aigüestortes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Estany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de</a:t>
            </a:r>
            <a:r>
              <a:rPr sz="1900" spc="-6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St. 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Maurici</a:t>
            </a:r>
            <a:endParaRPr sz="19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CC00"/>
              </a:buClr>
              <a:buFont typeface="DejaVu Sans"/>
              <a:buChar char="•"/>
            </a:pPr>
            <a:endParaRPr sz="2900">
              <a:latin typeface="DejaVu Sans"/>
              <a:cs typeface="DejaVu Sans"/>
            </a:endParaRPr>
          </a:p>
          <a:p>
            <a:pPr marL="341630" indent="-328930">
              <a:lnSpc>
                <a:spcPct val="100000"/>
              </a:lnSpc>
              <a:spcBef>
                <a:spcPts val="5"/>
              </a:spcBef>
              <a:buClr>
                <a:srgbClr val="FFCC00"/>
              </a:buClr>
              <a:buSzPct val="121052"/>
              <a:buFont typeface="DejaVu Sans"/>
              <a:buChar char="•"/>
              <a:tabLst>
                <a:tab pos="340995" algn="l"/>
                <a:tab pos="341630" algn="l"/>
              </a:tabLst>
            </a:pPr>
            <a:r>
              <a:rPr sz="1900" b="1" spc="15" dirty="0">
                <a:solidFill>
                  <a:srgbClr val="FFFFFF"/>
                </a:solidFill>
                <a:latin typeface="DejaVu Sans"/>
                <a:cs typeface="DejaVu Sans"/>
              </a:rPr>
              <a:t>PNIN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:</a:t>
            </a:r>
            <a:endParaRPr sz="19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CC00"/>
              </a:buClr>
              <a:buFont typeface="DejaVu Sans"/>
              <a:buChar char="•"/>
            </a:pPr>
            <a:endParaRPr sz="3100">
              <a:latin typeface="DejaVu Sans"/>
              <a:cs typeface="DejaVu Sans"/>
            </a:endParaRPr>
          </a:p>
          <a:p>
            <a:pPr marL="341630" marR="5080" indent="-328930">
              <a:lnSpc>
                <a:spcPct val="91400"/>
              </a:lnSpc>
              <a:buClr>
                <a:srgbClr val="FFCC00"/>
              </a:buClr>
              <a:buSzPct val="121052"/>
              <a:buChar char="•"/>
              <a:tabLst>
                <a:tab pos="340995" algn="l"/>
                <a:tab pos="341630" algn="l"/>
              </a:tabLst>
            </a:pPr>
            <a:r>
              <a:rPr sz="1900" dirty="0">
                <a:solidFill>
                  <a:srgbClr val="FFFFFF"/>
                </a:solidFill>
                <a:latin typeface="DejaVu Sans"/>
                <a:cs typeface="DejaVu Sans"/>
              </a:rPr>
              <a:t>Poblet,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Albera, </a:t>
            </a:r>
            <a:r>
              <a:rPr sz="1900" dirty="0">
                <a:solidFill>
                  <a:srgbClr val="FFFFFF"/>
                </a:solidFill>
                <a:latin typeface="DejaVu Sans"/>
                <a:cs typeface="DejaVu Sans"/>
              </a:rPr>
              <a:t>Pedraforca,  Pinya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00" spc="-5" dirty="0">
                <a:solidFill>
                  <a:srgbClr val="FFFFFF"/>
                </a:solidFill>
                <a:latin typeface="DejaVu Sans"/>
                <a:cs typeface="DejaVu Sans"/>
              </a:rPr>
              <a:t>Rosa.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PNat. Cap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de  </a:t>
            </a:r>
            <a:r>
              <a:rPr sz="1900" dirty="0">
                <a:solidFill>
                  <a:srgbClr val="FFFFFF"/>
                </a:solidFill>
                <a:latin typeface="DejaVu Sans"/>
                <a:cs typeface="DejaVu Sans"/>
              </a:rPr>
              <a:t>Creus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n’inclou 3:Cap </a:t>
            </a:r>
            <a:r>
              <a:rPr sz="1900" dirty="0">
                <a:solidFill>
                  <a:srgbClr val="FFFFFF"/>
                </a:solidFill>
                <a:latin typeface="DejaVu Sans"/>
                <a:cs typeface="DejaVu Sans"/>
              </a:rPr>
              <a:t>Gros- 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Cap de </a:t>
            </a:r>
            <a:r>
              <a:rPr sz="1900" dirty="0">
                <a:solidFill>
                  <a:srgbClr val="FFFFFF"/>
                </a:solidFill>
                <a:latin typeface="DejaVu Sans"/>
                <a:cs typeface="DejaVu Sans"/>
              </a:rPr>
              <a:t>Creus;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Punta  </a:t>
            </a:r>
            <a:r>
              <a:rPr sz="1900" dirty="0">
                <a:solidFill>
                  <a:srgbClr val="FFFFFF"/>
                </a:solidFill>
                <a:latin typeface="DejaVu Sans"/>
                <a:cs typeface="DejaVu Sans"/>
              </a:rPr>
              <a:t>Falconera-Cap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Norfeu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i la  </a:t>
            </a:r>
            <a:r>
              <a:rPr sz="1900" dirty="0">
                <a:solidFill>
                  <a:srgbClr val="FFFFFF"/>
                </a:solidFill>
                <a:latin typeface="DejaVu Sans"/>
                <a:cs typeface="DejaVu Sans"/>
              </a:rPr>
              <a:t>Serra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de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DejaVu Sans"/>
                <a:cs typeface="DejaVu Sans"/>
              </a:rPr>
              <a:t>Rodes</a:t>
            </a:r>
            <a:endParaRPr sz="19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36270"/>
            <a:ext cx="632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Llistat d’espais</a:t>
            </a:r>
            <a:r>
              <a:rPr sz="4400" spc="-50" dirty="0"/>
              <a:t> </a:t>
            </a:r>
            <a:r>
              <a:rPr sz="4400" spc="-5" dirty="0"/>
              <a:t>(ii)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2484120" y="1905000"/>
            <a:ext cx="3887470" cy="198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4065270"/>
            <a:ext cx="8062595" cy="1901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720" indent="-287020">
              <a:lnSpc>
                <a:spcPts val="1580"/>
              </a:lnSpc>
              <a:spcBef>
                <a:spcPts val="90"/>
              </a:spcBef>
              <a:buClr>
                <a:srgbClr val="FFCC00"/>
              </a:buClr>
              <a:buSzPct val="118518"/>
              <a:buFont typeface="DejaVu Sans"/>
              <a:buChar char="•"/>
              <a:tabLst>
                <a:tab pos="299085" algn="l"/>
                <a:tab pos="299720" algn="l"/>
              </a:tabLst>
            </a:pPr>
            <a:r>
              <a:rPr sz="1350" b="1" spc="-10" dirty="0">
                <a:solidFill>
                  <a:srgbClr val="FFFFFF"/>
                </a:solidFill>
                <a:latin typeface="DejaVu Sans"/>
                <a:cs typeface="DejaVu Sans"/>
              </a:rPr>
              <a:t>Reserves</a:t>
            </a:r>
            <a:r>
              <a:rPr sz="1350" b="1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DejaVu Sans"/>
                <a:cs typeface="DejaVu Sans"/>
              </a:rPr>
              <a:t>Naturals</a:t>
            </a:r>
            <a:endParaRPr sz="1350">
              <a:latin typeface="DejaVu Sans"/>
              <a:cs typeface="DejaVu Sans"/>
            </a:endParaRPr>
          </a:p>
          <a:p>
            <a:pPr marL="299085" marR="219075" indent="-287020">
              <a:lnSpc>
                <a:spcPct val="81800"/>
              </a:lnSpc>
              <a:spcBef>
                <a:spcPts val="254"/>
              </a:spcBef>
              <a:buClr>
                <a:srgbClr val="FFCC00"/>
              </a:buClr>
              <a:buSzPct val="118518"/>
              <a:buFont typeface="DejaVu Sans"/>
              <a:buChar char="•"/>
              <a:tabLst>
                <a:tab pos="299085" algn="l"/>
                <a:tab pos="299720" algn="l"/>
              </a:tabLst>
            </a:pPr>
            <a:r>
              <a:rPr sz="1350" i="1" spc="-5" dirty="0">
                <a:solidFill>
                  <a:srgbClr val="FFFFFF"/>
                </a:solidFill>
                <a:latin typeface="DejaVu Sans"/>
                <a:cs typeface="DejaVu Sans"/>
              </a:rPr>
              <a:t>Integrals</a:t>
            </a:r>
            <a:r>
              <a:rPr sz="1150" spc="-5" dirty="0">
                <a:solidFill>
                  <a:srgbClr val="FFFFFF"/>
                </a:solidFill>
                <a:latin typeface="DejaVu Sans"/>
                <a:cs typeface="DejaVu Sans"/>
              </a:rPr>
              <a:t>: </a:t>
            </a:r>
            <a:r>
              <a:rPr sz="1000" spc="-5" dirty="0">
                <a:solidFill>
                  <a:srgbClr val="FFFFFF"/>
                </a:solidFill>
                <a:latin typeface="DejaVu Sans"/>
                <a:cs typeface="DejaVu Sans"/>
              </a:rPr>
              <a:t>Les tres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Reserves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del </a:t>
            </a:r>
            <a:r>
              <a:rPr sz="1000" spc="-10" dirty="0">
                <a:solidFill>
                  <a:srgbClr val="FFFFFF"/>
                </a:solidFill>
                <a:latin typeface="DejaVu Sans"/>
                <a:cs typeface="DejaVu Sans"/>
              </a:rPr>
              <a:t>Parc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Natural dels Aiguamolls de l’Empordà: la de les Llaunes, la dels Estanys,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la  d’Illa de </a:t>
            </a:r>
            <a:r>
              <a:rPr sz="1000" spc="-10" dirty="0">
                <a:solidFill>
                  <a:srgbClr val="FFFFFF"/>
                </a:solidFill>
                <a:latin typeface="DejaVu Sans"/>
                <a:cs typeface="DejaVu Sans"/>
              </a:rPr>
              <a:t>Caramany.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Els 14 volcans del </a:t>
            </a:r>
            <a:r>
              <a:rPr sz="1000" spc="-15" dirty="0">
                <a:solidFill>
                  <a:srgbClr val="FFFFFF"/>
                </a:solidFill>
                <a:latin typeface="DejaVu Sans"/>
                <a:cs typeface="DejaVu Sans"/>
              </a:rPr>
              <a:t>Parc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Natural de la Zona </a:t>
            </a:r>
            <a:r>
              <a:rPr sz="1000" spc="-5" dirty="0">
                <a:solidFill>
                  <a:srgbClr val="FFFFFF"/>
                </a:solidFill>
                <a:latin typeface="DejaVu Sans"/>
                <a:cs typeface="DejaVu Sans"/>
              </a:rPr>
              <a:t>Volcànica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de la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Garrotxa.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Dins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el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PNat. Cap de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Creus: 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S’Encalladora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la Maça</a:t>
            </a:r>
            <a:r>
              <a:rPr sz="1000" spc="2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DejaVu Sans"/>
                <a:cs typeface="DejaVu Sans"/>
              </a:rPr>
              <a:t>d’Or..</a:t>
            </a:r>
            <a:endParaRPr sz="1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1600">
              <a:latin typeface="DejaVu Sans"/>
              <a:cs typeface="DejaVu Sans"/>
            </a:endParaRPr>
          </a:p>
          <a:p>
            <a:pPr marL="299085" marR="5080" indent="-287020" algn="just">
              <a:lnSpc>
                <a:spcPct val="81400"/>
              </a:lnSpc>
              <a:buClr>
                <a:srgbClr val="FFCC00"/>
              </a:buClr>
              <a:buSzPct val="118518"/>
              <a:buFont typeface="DejaVu Sans"/>
              <a:buChar char="•"/>
              <a:tabLst>
                <a:tab pos="299720" algn="l"/>
              </a:tabLst>
            </a:pPr>
            <a:r>
              <a:rPr sz="1350" i="1" spc="-20" dirty="0">
                <a:solidFill>
                  <a:srgbClr val="FFFFFF"/>
                </a:solidFill>
                <a:latin typeface="DejaVu Sans"/>
                <a:cs typeface="DejaVu Sans"/>
              </a:rPr>
              <a:t>Parcials</a:t>
            </a:r>
            <a:r>
              <a:rPr sz="850" spc="-20" dirty="0">
                <a:solidFill>
                  <a:srgbClr val="FFFFFF"/>
                </a:solidFill>
                <a:latin typeface="DejaVu Sans"/>
                <a:cs typeface="DejaVu Sans"/>
              </a:rPr>
              <a:t>: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Baish Aran, Alt Àneu, Mas de Melons, Noguera Ribagorçana, Collegats, Noguera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Pallaresa-Bonaigua, 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Prullans-Isòvol,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Llosa, Riera de Merlès, Riera d’Arbúcies, la Muga, Sant Quirze de Colera, la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Punta de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la Banya,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l’illa 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de Sapinya, Delta del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Llobregat (La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Ricarda- Ca l'Arana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El </a:t>
            </a:r>
            <a:r>
              <a:rPr sz="1000" spc="-10" dirty="0">
                <a:solidFill>
                  <a:srgbClr val="FFFFFF"/>
                </a:solidFill>
                <a:latin typeface="DejaVu Sans"/>
                <a:cs typeface="DejaVu Sans"/>
              </a:rPr>
              <a:t>Remolar- </a:t>
            </a:r>
            <a:r>
              <a:rPr sz="1000" spc="-5" dirty="0">
                <a:solidFill>
                  <a:srgbClr val="FFFFFF"/>
                </a:solidFill>
                <a:latin typeface="DejaVu Sans"/>
                <a:cs typeface="DejaVu Sans"/>
              </a:rPr>
              <a:t>Filipines)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000" spc="-5" dirty="0">
                <a:solidFill>
                  <a:srgbClr val="FFFFFF"/>
                </a:solidFill>
                <a:latin typeface="DejaVu Sans"/>
                <a:cs typeface="DejaVu Sans"/>
              </a:rPr>
              <a:t>Font</a:t>
            </a:r>
            <a:r>
              <a:rPr sz="1000" spc="114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Groga.</a:t>
            </a:r>
            <a:endParaRPr sz="1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150">
              <a:latin typeface="DejaVu Sans"/>
              <a:cs typeface="DejaVu Sans"/>
            </a:endParaRPr>
          </a:p>
          <a:p>
            <a:pPr marL="299085" marR="225425" indent="-287020">
              <a:lnSpc>
                <a:spcPct val="118800"/>
              </a:lnSpc>
              <a:spcBef>
                <a:spcPts val="5"/>
              </a:spcBef>
              <a:buClr>
                <a:srgbClr val="FFCC00"/>
              </a:buClr>
              <a:buSzPct val="116666"/>
              <a:buFont typeface="DejaVu Sans"/>
              <a:buChar char="•"/>
              <a:tabLst>
                <a:tab pos="299085" algn="l"/>
                <a:tab pos="299720" algn="l"/>
              </a:tabLst>
            </a:pPr>
            <a:r>
              <a:rPr sz="1200" i="1" spc="-35" dirty="0">
                <a:solidFill>
                  <a:srgbClr val="FFFFFF"/>
                </a:solidFill>
                <a:latin typeface="DejaVu Sans"/>
                <a:cs typeface="DejaVu Sans"/>
              </a:rPr>
              <a:t>Fauna </a:t>
            </a:r>
            <a:r>
              <a:rPr sz="1200" i="1" spc="-5" dirty="0">
                <a:solidFill>
                  <a:srgbClr val="FFFFFF"/>
                </a:solidFill>
                <a:latin typeface="DejaVu Sans"/>
                <a:cs typeface="DejaVu Sans"/>
              </a:rPr>
              <a:t>salvatge</a:t>
            </a:r>
            <a:r>
              <a:rPr sz="1150" spc="-5" dirty="0">
                <a:solidFill>
                  <a:srgbClr val="FFFFFF"/>
                </a:solidFill>
                <a:latin typeface="DejaVu Sans"/>
                <a:cs typeface="DejaVu Sans"/>
              </a:rPr>
              <a:t>: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Sant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Llorenç de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Montgai,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Utxesa,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El canal </a:t>
            </a:r>
            <a:r>
              <a:rPr sz="1000" spc="-10" dirty="0">
                <a:solidFill>
                  <a:srgbClr val="FFFFFF"/>
                </a:solidFill>
                <a:latin typeface="DejaVu Sans"/>
                <a:cs typeface="DejaVu Sans"/>
              </a:rPr>
              <a:t>Vell,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l'illa de Fluvià,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000" spc="-15" dirty="0">
                <a:solidFill>
                  <a:srgbClr val="FFFFFF"/>
                </a:solidFill>
                <a:latin typeface="DejaVu Sans"/>
                <a:cs typeface="DejaVu Sans"/>
              </a:rPr>
              <a:t>Tancada,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i la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part sud de l'illa de  </a:t>
            </a:r>
            <a:r>
              <a:rPr sz="1000" spc="10" dirty="0">
                <a:solidFill>
                  <a:srgbClr val="FFFFFF"/>
                </a:solidFill>
                <a:latin typeface="DejaVu Sans"/>
                <a:cs typeface="DejaVu Sans"/>
              </a:rPr>
              <a:t>Buda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(Pnat </a:t>
            </a:r>
            <a:r>
              <a:rPr sz="1000" spc="5" dirty="0">
                <a:solidFill>
                  <a:srgbClr val="FFFFFF"/>
                </a:solidFill>
                <a:latin typeface="DejaVu Sans"/>
                <a:cs typeface="DejaVu Sans"/>
              </a:rPr>
              <a:t>Delta de</a:t>
            </a:r>
            <a:r>
              <a:rPr sz="1000" spc="-1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00" dirty="0">
                <a:solidFill>
                  <a:srgbClr val="FFFFFF"/>
                </a:solidFill>
                <a:latin typeface="DejaVu Sans"/>
                <a:cs typeface="DejaVu Sans"/>
              </a:rPr>
              <a:t>l’Ebre).</a:t>
            </a:r>
            <a:endParaRPr sz="1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36270"/>
            <a:ext cx="6322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Llistat d’espais</a:t>
            </a:r>
            <a:r>
              <a:rPr sz="4400" spc="-35" dirty="0"/>
              <a:t> </a:t>
            </a:r>
            <a:r>
              <a:rPr sz="4400" spc="-5" dirty="0"/>
              <a:t>(iii)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1009650" y="1905000"/>
            <a:ext cx="29337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6940" y="1941829"/>
            <a:ext cx="3879850" cy="39516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35280" indent="-322580">
              <a:lnSpc>
                <a:spcPct val="100000"/>
              </a:lnSpc>
              <a:spcBef>
                <a:spcPts val="110"/>
              </a:spcBef>
              <a:buClr>
                <a:srgbClr val="FFCC00"/>
              </a:buClr>
              <a:buSzPct val="120000"/>
              <a:buFont typeface="DejaVu Sans"/>
              <a:buChar char="•"/>
              <a:tabLst>
                <a:tab pos="335280" algn="l"/>
              </a:tabLst>
            </a:pPr>
            <a:r>
              <a:rPr sz="2250" b="1" spc="-10" dirty="0">
                <a:solidFill>
                  <a:srgbClr val="FFFFFF"/>
                </a:solidFill>
                <a:latin typeface="DejaVu Sans"/>
                <a:cs typeface="DejaVu Sans"/>
              </a:rPr>
              <a:t>Parcs</a:t>
            </a:r>
            <a:r>
              <a:rPr sz="2250" b="1" spc="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250" b="1" spc="10" dirty="0">
                <a:solidFill>
                  <a:srgbClr val="FFFFFF"/>
                </a:solidFill>
                <a:latin typeface="DejaVu Sans"/>
                <a:cs typeface="DejaVu Sans"/>
              </a:rPr>
              <a:t>Naturals</a:t>
            </a:r>
            <a:r>
              <a:rPr sz="2250" spc="10" dirty="0">
                <a:solidFill>
                  <a:srgbClr val="FFFFFF"/>
                </a:solidFill>
                <a:latin typeface="DejaVu Sans"/>
                <a:cs typeface="DejaVu Sans"/>
              </a:rPr>
              <a:t>:</a:t>
            </a:r>
            <a:endParaRPr sz="2250">
              <a:latin typeface="DejaVu Sans"/>
              <a:cs typeface="DejaVu Sans"/>
            </a:endParaRPr>
          </a:p>
          <a:p>
            <a:pPr marL="335280" marR="34290" indent="-322580">
              <a:lnSpc>
                <a:spcPct val="100400"/>
              </a:lnSpc>
              <a:spcBef>
                <a:spcPts val="360"/>
              </a:spcBef>
              <a:buClr>
                <a:srgbClr val="FFCC00"/>
              </a:buClr>
              <a:buSzPct val="120000"/>
              <a:buChar char="•"/>
              <a:tabLst>
                <a:tab pos="334645" algn="l"/>
                <a:tab pos="335280" algn="l"/>
              </a:tabLst>
            </a:pP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Cadí-Moixeró, 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Zona volcànica 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la 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Garrotxa, 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Aiguamolls de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l’Empordà,  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Delta 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l’Ebre, 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Muntanya de 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Montserrat, 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Montseny, 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Sant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Llorenç  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Munt-l’Obac, Cap 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Creus,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Serra  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del Montsant, Els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Ports 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500" spc="-30" dirty="0">
                <a:solidFill>
                  <a:srgbClr val="FFFFFF"/>
                </a:solidFill>
                <a:latin typeface="DejaVu Sans"/>
                <a:cs typeface="DejaVu Sans"/>
              </a:rPr>
              <a:t>Tortosa-  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Beseit, Alt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Pirineu, Collserola,  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Montgrí- 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Medes 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i Alt Ripollès-  Setcases.</a:t>
            </a:r>
            <a:endParaRPr sz="15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Char char="•"/>
            </a:pPr>
            <a:endParaRPr sz="2250">
              <a:latin typeface="DejaVu Sans"/>
              <a:cs typeface="DejaVu Sans"/>
            </a:endParaRPr>
          </a:p>
          <a:p>
            <a:pPr marL="335280" indent="-322580">
              <a:lnSpc>
                <a:spcPct val="100000"/>
              </a:lnSpc>
              <a:buClr>
                <a:srgbClr val="FFCC00"/>
              </a:buClr>
              <a:buSzPct val="121621"/>
              <a:buFont typeface="DejaVu Sans"/>
              <a:buChar char="•"/>
              <a:tabLst>
                <a:tab pos="334645" algn="l"/>
                <a:tab pos="335280" algn="l"/>
              </a:tabLst>
            </a:pPr>
            <a:r>
              <a:rPr sz="1850" b="1" spc="20" dirty="0">
                <a:solidFill>
                  <a:srgbClr val="FFFFFF"/>
                </a:solidFill>
                <a:latin typeface="DejaVu Sans"/>
                <a:cs typeface="DejaVu Sans"/>
              </a:rPr>
              <a:t>Assimilables a</a:t>
            </a:r>
            <a:r>
              <a:rPr sz="1850" b="1" spc="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50" b="1" spc="30" dirty="0">
                <a:solidFill>
                  <a:srgbClr val="FFFFFF"/>
                </a:solidFill>
                <a:latin typeface="DejaVu Sans"/>
                <a:cs typeface="DejaVu Sans"/>
              </a:rPr>
              <a:t>PNat</a:t>
            </a:r>
            <a:r>
              <a:rPr sz="1500" spc="30" dirty="0">
                <a:solidFill>
                  <a:srgbClr val="FFFFFF"/>
                </a:solidFill>
                <a:latin typeface="DejaVu Sans"/>
                <a:cs typeface="DejaVu Sans"/>
              </a:rPr>
              <a:t>:</a:t>
            </a:r>
            <a:endParaRPr sz="1500">
              <a:latin typeface="DejaVu Sans"/>
              <a:cs typeface="DejaVu Sans"/>
            </a:endParaRPr>
          </a:p>
          <a:p>
            <a:pPr marL="335280" marR="5080" indent="-322580">
              <a:lnSpc>
                <a:spcPct val="100000"/>
              </a:lnSpc>
              <a:spcBef>
                <a:spcPts val="560"/>
              </a:spcBef>
              <a:buClr>
                <a:srgbClr val="FFCC00"/>
              </a:buClr>
              <a:buSzPct val="120000"/>
              <a:buChar char="•"/>
              <a:tabLst>
                <a:tab pos="334645" algn="l"/>
                <a:tab pos="335280" algn="l"/>
                <a:tab pos="1005205" algn="l"/>
                <a:tab pos="1729739" algn="l"/>
                <a:tab pos="2178685" algn="l"/>
                <a:tab pos="2687320" algn="l"/>
                <a:tab pos="2917825" algn="l"/>
                <a:tab pos="3813175" algn="l"/>
              </a:tabLst>
            </a:pPr>
            <a:r>
              <a:rPr sz="1500" spc="-80" dirty="0">
                <a:solidFill>
                  <a:srgbClr val="FFFFFF"/>
                </a:solidFill>
                <a:latin typeface="DejaVu Sans"/>
                <a:cs typeface="DejaVu Sans"/>
              </a:rPr>
              <a:t>P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a</a:t>
            </a:r>
            <a:r>
              <a:rPr sz="1500" spc="-35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c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	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Co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ma</a:t>
            </a:r>
            <a:r>
              <a:rPr sz="1500" spc="-35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cal	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de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	M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on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te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squ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i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u,  M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on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tn</a:t>
            </a:r>
            <a:r>
              <a:rPr sz="1500" spc="15" dirty="0">
                <a:solidFill>
                  <a:srgbClr val="FFFFFF"/>
                </a:solidFill>
                <a:latin typeface="DejaVu Sans"/>
                <a:cs typeface="DejaVu Sans"/>
              </a:rPr>
              <a:t>e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g</a:t>
            </a:r>
            <a:r>
              <a:rPr sz="1500" spc="-35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500" spc="15" dirty="0">
                <a:solidFill>
                  <a:srgbClr val="FFFFFF"/>
                </a:solidFill>
                <a:latin typeface="DejaVu Sans"/>
                <a:cs typeface="DejaVu Sans"/>
              </a:rPr>
              <a:t>e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-	Co</a:t>
            </a:r>
            <a:r>
              <a:rPr sz="1500" spc="-35" dirty="0">
                <a:solidFill>
                  <a:srgbClr val="FFFFFF"/>
                </a:solidFill>
                <a:latin typeface="DejaVu Sans"/>
                <a:cs typeface="DejaVu Sans"/>
              </a:rPr>
              <a:t>rr</a:t>
            </a:r>
            <a:r>
              <a:rPr sz="1500" spc="15" dirty="0">
                <a:solidFill>
                  <a:srgbClr val="FFFFFF"/>
                </a:solidFill>
                <a:latin typeface="DejaVu Sans"/>
                <a:cs typeface="DejaVu Sans"/>
              </a:rPr>
              <a:t>e</a:t>
            </a:r>
            <a:r>
              <a:rPr sz="1500" spc="5" dirty="0">
                <a:solidFill>
                  <a:srgbClr val="FFFFFF"/>
                </a:solidFill>
                <a:latin typeface="DejaVu Sans"/>
                <a:cs typeface="DejaVu Sans"/>
              </a:rPr>
              <a:t>d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or,		</a:t>
            </a:r>
            <a:r>
              <a:rPr sz="1500" spc="10" dirty="0">
                <a:solidFill>
                  <a:srgbClr val="FFFFFF"/>
                </a:solidFill>
                <a:latin typeface="DejaVu Sans"/>
                <a:cs typeface="DejaVu Sans"/>
              </a:rPr>
              <a:t>G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a</a:t>
            </a:r>
            <a:r>
              <a:rPr sz="1500" spc="-35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af	i</a:t>
            </a:r>
            <a:endParaRPr sz="1500">
              <a:latin typeface="DejaVu Sans"/>
              <a:cs typeface="DejaVu Sans"/>
            </a:endParaRPr>
          </a:p>
          <a:p>
            <a:pPr marL="335280">
              <a:lnSpc>
                <a:spcPct val="100000"/>
              </a:lnSpc>
              <a:spcBef>
                <a:spcPts val="770"/>
              </a:spcBef>
            </a:pP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Olèrdola, Serralada </a:t>
            </a:r>
            <a:r>
              <a:rPr sz="1500" dirty="0">
                <a:solidFill>
                  <a:srgbClr val="FFFFFF"/>
                </a:solidFill>
                <a:latin typeface="DejaVu Sans"/>
                <a:cs typeface="DejaVu Sans"/>
              </a:rPr>
              <a:t>Marina i</a:t>
            </a:r>
            <a:r>
              <a:rPr sz="1500" spc="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Litoral.</a:t>
            </a:r>
            <a:endParaRPr sz="15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59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Llei </a:t>
            </a:r>
            <a:r>
              <a:rPr spc="-10" dirty="0"/>
              <a:t>42/2007, </a:t>
            </a:r>
            <a:r>
              <a:rPr dirty="0"/>
              <a:t>de </a:t>
            </a:r>
            <a:r>
              <a:rPr spc="-10" dirty="0"/>
              <a:t>13 </a:t>
            </a:r>
            <a:r>
              <a:rPr dirty="0"/>
              <a:t>de </a:t>
            </a:r>
            <a:r>
              <a:rPr spc="-15" dirty="0"/>
              <a:t>desembre,</a:t>
            </a:r>
            <a:r>
              <a:rPr spc="-95" dirty="0"/>
              <a:t> </a:t>
            </a:r>
            <a:r>
              <a:rPr spc="-5" dirty="0"/>
              <a:t>del  </a:t>
            </a:r>
            <a:r>
              <a:rPr spc="-20" dirty="0"/>
              <a:t>Patrimoni </a:t>
            </a:r>
            <a:r>
              <a:rPr spc="-5" dirty="0"/>
              <a:t>Natural </a:t>
            </a:r>
            <a:r>
              <a:rPr dirty="0"/>
              <a:t>i la </a:t>
            </a:r>
            <a:r>
              <a:rPr spc="-5" dirty="0"/>
              <a:t>biodiversitat</a:t>
            </a:r>
            <a:r>
              <a:rPr spc="-55" dirty="0"/>
              <a:t> </a:t>
            </a:r>
            <a:r>
              <a:rPr spc="-5" dirty="0"/>
              <a:t>(i)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000" y="1606549"/>
            <a:ext cx="8067675" cy="476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0" marR="5080" indent="-317500" algn="just">
              <a:lnSpc>
                <a:spcPct val="99400"/>
              </a:lnSpc>
              <a:spcBef>
                <a:spcPts val="100"/>
              </a:spcBef>
              <a:buClr>
                <a:srgbClr val="FFCC00"/>
              </a:buClr>
              <a:buSzPct val="116666"/>
              <a:buChar char="•"/>
              <a:tabLst>
                <a:tab pos="330200" algn="l"/>
              </a:tabLst>
            </a:pPr>
            <a:r>
              <a:rPr sz="1500" spc="-25" dirty="0">
                <a:solidFill>
                  <a:srgbClr val="FFFFFF"/>
                </a:solidFill>
                <a:latin typeface="DejaVu Sans"/>
                <a:cs typeface="DejaVu Sans"/>
              </a:rPr>
              <a:t>Refon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un </a:t>
            </a:r>
            <a:r>
              <a:rPr sz="1500" spc="-20" dirty="0">
                <a:solidFill>
                  <a:srgbClr val="FFFFFF"/>
                </a:solidFill>
                <a:latin typeface="DejaVu Sans"/>
                <a:cs typeface="DejaVu Sans"/>
              </a:rPr>
              <a:t>text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jurídic de </a:t>
            </a:r>
            <a:r>
              <a:rPr sz="1500" spc="-20" dirty="0">
                <a:solidFill>
                  <a:srgbClr val="FFFFFF"/>
                </a:solidFill>
                <a:latin typeface="DejaVu Sans"/>
                <a:cs typeface="DejaVu Sans"/>
              </a:rPr>
              <a:t>dret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intern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moltes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previsions protectores d’indrets 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naturals que </a:t>
            </a:r>
            <a:r>
              <a:rPr sz="1500" spc="-20" dirty="0">
                <a:solidFill>
                  <a:srgbClr val="FFFFFF"/>
                </a:solidFill>
                <a:latin typeface="DejaVu Sans"/>
                <a:cs typeface="DejaVu Sans"/>
              </a:rPr>
              <a:t>provenen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del </a:t>
            </a:r>
            <a:r>
              <a:rPr sz="1500" spc="-20" dirty="0">
                <a:solidFill>
                  <a:srgbClr val="FFFFFF"/>
                </a:solidFill>
                <a:latin typeface="DejaVu Sans"/>
                <a:cs typeface="DejaVu Sans"/>
              </a:rPr>
              <a:t>dret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internacional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que,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tot i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ser significatives,  quedaven moltes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vegades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sense un status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reconegut. Així les reserves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de la  biosfera, les zones humides del Conveni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Ramsar,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els llocs patrimoni de la  humanitat,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reserves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biogenètiques del Consell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d’Europa, geoparcs,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les zones  especialment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protegides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d’importància per al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mediterrani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de la Convenció de 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Barcelona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les del medi marí de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l’Atlàntic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tenen cabuda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manera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explícita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dins  la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normativa</a:t>
            </a:r>
            <a:r>
              <a:rPr sz="1500" spc="-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espanyola.</a:t>
            </a:r>
            <a:endParaRPr sz="1500">
              <a:latin typeface="DejaVu Sans"/>
              <a:cs typeface="DejaVu Sans"/>
            </a:endParaRPr>
          </a:p>
          <a:p>
            <a:pPr marL="330200" marR="5715" indent="-317500" algn="just">
              <a:lnSpc>
                <a:spcPct val="99400"/>
              </a:lnSpc>
              <a:spcBef>
                <a:spcPts val="380"/>
              </a:spcBef>
              <a:buClr>
                <a:srgbClr val="FFCC00"/>
              </a:buClr>
              <a:buSzPct val="116666"/>
              <a:buChar char="•"/>
              <a:tabLst>
                <a:tab pos="330200" algn="l"/>
              </a:tabLst>
            </a:pP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Es transposa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efectivament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el </a:t>
            </a:r>
            <a:r>
              <a:rPr sz="1500" spc="-20" dirty="0">
                <a:solidFill>
                  <a:srgbClr val="FFFFFF"/>
                </a:solidFill>
                <a:latin typeface="DejaVu Sans"/>
                <a:cs typeface="DejaVu Sans"/>
              </a:rPr>
              <a:t>règim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les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zones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preservades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en base a la 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Directiva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79/409/CEE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d’ocells silvestres </a:t>
            </a:r>
            <a:r>
              <a:rPr sz="1500" spc="-25" dirty="0">
                <a:solidFill>
                  <a:srgbClr val="FFFFFF"/>
                </a:solidFill>
                <a:latin typeface="DejaVu Sans"/>
                <a:cs typeface="DejaVu Sans"/>
              </a:rPr>
              <a:t>(ZEPAs)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500" spc="-20" dirty="0">
                <a:solidFill>
                  <a:srgbClr val="FFFFFF"/>
                </a:solidFill>
                <a:latin typeface="DejaVu Sans"/>
                <a:cs typeface="DejaVu Sans"/>
              </a:rPr>
              <a:t>Directiva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43/1992 d’hàbitats  (LICs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ZECs) com a part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500" spc="-20" dirty="0">
                <a:solidFill>
                  <a:srgbClr val="FFFFFF"/>
                </a:solidFill>
                <a:latin typeface="DejaVu Sans"/>
                <a:cs typeface="DejaVu Sans"/>
              </a:rPr>
              <a:t>Xarxa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Natura 2000.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S’avança en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aspectes 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procedimentals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de la seva declaració, </a:t>
            </a:r>
            <a:r>
              <a:rPr sz="1500" spc="-20" dirty="0">
                <a:solidFill>
                  <a:srgbClr val="FFFFFF"/>
                </a:solidFill>
                <a:latin typeface="DejaVu Sans"/>
                <a:cs typeface="DejaVu Sans"/>
              </a:rPr>
              <a:t>reconeixement,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gestió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i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modificació.</a:t>
            </a:r>
            <a:endParaRPr sz="1500">
              <a:latin typeface="DejaVu Sans"/>
              <a:cs typeface="DejaVu Sans"/>
            </a:endParaRPr>
          </a:p>
          <a:p>
            <a:pPr marL="330200" marR="5715" indent="-317500" algn="just">
              <a:lnSpc>
                <a:spcPct val="99400"/>
              </a:lnSpc>
              <a:spcBef>
                <a:spcPts val="380"/>
              </a:spcBef>
              <a:buClr>
                <a:srgbClr val="FFCC00"/>
              </a:buClr>
              <a:buSzPct val="116666"/>
              <a:buChar char="•"/>
              <a:tabLst>
                <a:tab pos="330200" algn="l"/>
              </a:tabLst>
            </a:pP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presa en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consideració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explícita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dels espais marins. </a:t>
            </a:r>
            <a:r>
              <a:rPr sz="1500" spc="-40" dirty="0">
                <a:solidFill>
                  <a:srgbClr val="FFFFFF"/>
                </a:solidFill>
                <a:latin typeface="DejaVu Sans"/>
                <a:cs typeface="DejaVu Sans"/>
              </a:rPr>
              <a:t>Fins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ara, tot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que </a:t>
            </a:r>
            <a:r>
              <a:rPr sz="1500" spc="-20" dirty="0">
                <a:solidFill>
                  <a:srgbClr val="FFFFFF"/>
                </a:solidFill>
                <a:latin typeface="DejaVu Sans"/>
                <a:cs typeface="DejaVu Sans"/>
              </a:rPr>
              <a:t>eren 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nombrats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sempre,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no s’articulava un sistema eficaç de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protecció: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aquesta 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sempre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s’arbitrava des de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la normativa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500" spc="-25" dirty="0">
                <a:solidFill>
                  <a:srgbClr val="FFFFFF"/>
                </a:solidFill>
                <a:latin typeface="DejaVu Sans"/>
                <a:cs typeface="DejaVu Sans"/>
              </a:rPr>
              <a:t>Pesca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Marítima (Llei 3/2001, de 26 de  </a:t>
            </a:r>
            <a:r>
              <a:rPr sz="1500" spc="-20" dirty="0">
                <a:solidFill>
                  <a:srgbClr val="FFFFFF"/>
                </a:solidFill>
                <a:latin typeface="DejaVu Sans"/>
                <a:cs typeface="DejaVu Sans"/>
              </a:rPr>
              <a:t>març,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art. 18) </a:t>
            </a:r>
            <a:r>
              <a:rPr sz="1500" spc="-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ara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s’encaixen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ambdues amb aquest mateix</a:t>
            </a:r>
            <a:r>
              <a:rPr sz="1500" spc="-3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propòsit.</a:t>
            </a:r>
            <a:endParaRPr sz="1500">
              <a:latin typeface="DejaVu Sans"/>
              <a:cs typeface="DejaVu Sans"/>
            </a:endParaRPr>
          </a:p>
          <a:p>
            <a:pPr marL="330200" marR="7620" indent="-317500" algn="just">
              <a:lnSpc>
                <a:spcPts val="1780"/>
              </a:lnSpc>
              <a:spcBef>
                <a:spcPts val="445"/>
              </a:spcBef>
              <a:buClr>
                <a:srgbClr val="FFCC00"/>
              </a:buClr>
              <a:buSzPct val="116666"/>
              <a:buChar char="•"/>
              <a:tabLst>
                <a:tab pos="330200" algn="l"/>
              </a:tabLst>
            </a:pP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El mateix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es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pot dir dels espais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d’interès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purament geològic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recollits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a partir dels 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Geoparcs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contemplats per la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 Unesco.</a:t>
            </a:r>
            <a:endParaRPr sz="1500">
              <a:latin typeface="DejaVu Sans"/>
              <a:cs typeface="DejaVu Sans"/>
            </a:endParaRPr>
          </a:p>
          <a:p>
            <a:pPr marL="330200" marR="5080" indent="-317500" algn="just">
              <a:lnSpc>
                <a:spcPts val="1780"/>
              </a:lnSpc>
              <a:spcBef>
                <a:spcPts val="390"/>
              </a:spcBef>
              <a:buClr>
                <a:srgbClr val="FFCC00"/>
              </a:buClr>
              <a:buSzPct val="116666"/>
              <a:buChar char="•"/>
              <a:tabLst>
                <a:tab pos="330200" algn="l"/>
              </a:tabLst>
            </a:pP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Es deixa constància de la importància dels </a:t>
            </a:r>
            <a:r>
              <a:rPr sz="1500" spc="-20" dirty="0">
                <a:solidFill>
                  <a:srgbClr val="FFFFFF"/>
                </a:solidFill>
                <a:latin typeface="DejaVu Sans"/>
                <a:cs typeface="DejaVu Sans"/>
              </a:rPr>
              <a:t>corredors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biològics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com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mínim entre 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llocs </a:t>
            </a:r>
            <a:r>
              <a:rPr sz="1500" spc="-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500" spc="-20" dirty="0">
                <a:solidFill>
                  <a:srgbClr val="FFFFFF"/>
                </a:solidFill>
                <a:latin typeface="DejaVu Sans"/>
                <a:cs typeface="DejaVu Sans"/>
              </a:rPr>
              <a:t>Xarxa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Natura</a:t>
            </a:r>
            <a:r>
              <a:rPr sz="150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DejaVu Sans"/>
                <a:cs typeface="DejaVu Sans"/>
              </a:rPr>
              <a:t>2000.</a:t>
            </a:r>
            <a:endParaRPr sz="15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59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Llei </a:t>
            </a:r>
            <a:r>
              <a:rPr spc="-10" dirty="0"/>
              <a:t>42/2007, </a:t>
            </a:r>
            <a:r>
              <a:rPr dirty="0"/>
              <a:t>de </a:t>
            </a:r>
            <a:r>
              <a:rPr spc="-10" dirty="0"/>
              <a:t>13 </a:t>
            </a:r>
            <a:r>
              <a:rPr dirty="0"/>
              <a:t>de </a:t>
            </a:r>
            <a:r>
              <a:rPr spc="-15" dirty="0"/>
              <a:t>desembre, </a:t>
            </a:r>
            <a:r>
              <a:rPr spc="-5" dirty="0"/>
              <a:t>del  </a:t>
            </a:r>
            <a:r>
              <a:rPr spc="-20" dirty="0"/>
              <a:t>Patrimoni </a:t>
            </a:r>
            <a:r>
              <a:rPr spc="-5" dirty="0"/>
              <a:t>Natural </a:t>
            </a:r>
            <a:r>
              <a:rPr dirty="0"/>
              <a:t>i la </a:t>
            </a:r>
            <a:r>
              <a:rPr spc="-5" dirty="0"/>
              <a:t>biodiversitat</a:t>
            </a:r>
            <a:r>
              <a:rPr spc="-55" dirty="0"/>
              <a:t> </a:t>
            </a:r>
            <a:r>
              <a:rPr spc="-5" dirty="0"/>
              <a:t>(ii)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1829"/>
            <a:ext cx="8067040" cy="321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S’introdueix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la figura de la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custòdia del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territori.</a:t>
            </a:r>
            <a:endParaRPr sz="1600">
              <a:latin typeface="DejaVu Sans"/>
              <a:cs typeface="DejaVu Sans"/>
            </a:endParaRPr>
          </a:p>
          <a:p>
            <a:pPr marL="355600" marR="6985" indent="-342900" algn="just">
              <a:lnSpc>
                <a:spcPts val="1900"/>
              </a:lnSpc>
              <a:spcBef>
                <a:spcPts val="490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Es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dota d’un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paraigua jurídic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l’oficina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mediterrània d’UICN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de Màlaga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dins  del </a:t>
            </a:r>
            <a:r>
              <a:rPr sz="1600" spc="-15" dirty="0">
                <a:solidFill>
                  <a:srgbClr val="FFFFFF"/>
                </a:solidFill>
                <a:latin typeface="DejaVu Sans"/>
                <a:cs typeface="DejaVu Sans"/>
              </a:rPr>
              <a:t>dret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espanyol.</a:t>
            </a:r>
            <a:endParaRPr sz="1600">
              <a:latin typeface="DejaVu Sans"/>
              <a:cs typeface="DejaVu Sans"/>
            </a:endParaRPr>
          </a:p>
          <a:p>
            <a:pPr marL="355600" marR="5715" indent="-342900" algn="just">
              <a:lnSpc>
                <a:spcPts val="1900"/>
              </a:lnSpc>
              <a:spcBef>
                <a:spcPts val="459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Es </a:t>
            </a:r>
            <a:r>
              <a:rPr sz="2400" spc="-15" baseline="1736" dirty="0">
                <a:solidFill>
                  <a:srgbClr val="FFFFFF"/>
                </a:solidFill>
                <a:latin typeface="DejaVu Sans"/>
                <a:cs typeface="DejaVu Sans"/>
              </a:rPr>
              <a:t>reitera l’interès </a:t>
            </a: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general </a:t>
            </a:r>
            <a:r>
              <a:rPr sz="2400" baseline="1736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efectes </a:t>
            </a:r>
            <a:r>
              <a:rPr sz="2400" spc="-22" baseline="1736" dirty="0">
                <a:solidFill>
                  <a:srgbClr val="FFFFFF"/>
                </a:solidFill>
                <a:latin typeface="DejaVu Sans"/>
                <a:cs typeface="DejaVu Sans"/>
              </a:rPr>
              <a:t>d’expropiació </a:t>
            </a: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dels </a:t>
            </a:r>
            <a:r>
              <a:rPr sz="2400" spc="-15" baseline="1736" dirty="0">
                <a:solidFill>
                  <a:srgbClr val="FFFFFF"/>
                </a:solidFill>
                <a:latin typeface="DejaVu Sans"/>
                <a:cs typeface="DejaVu Sans"/>
              </a:rPr>
              <a:t>espais </a:t>
            </a: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naturals </a:t>
            </a:r>
            <a:r>
              <a:rPr sz="2400" baseline="1736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el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DejaVu Sans"/>
                <a:cs typeface="DejaVu Sans"/>
              </a:rPr>
              <a:t>dret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de tempteig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retracte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de les</a:t>
            </a:r>
            <a:r>
              <a:rPr sz="1600" spc="-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administracions.</a:t>
            </a:r>
            <a:endParaRPr sz="1600">
              <a:latin typeface="DejaVu Sans"/>
              <a:cs typeface="DejaVu Sans"/>
            </a:endParaRPr>
          </a:p>
          <a:p>
            <a:pPr marL="355600" marR="5715" indent="-342900" algn="just">
              <a:lnSpc>
                <a:spcPts val="1900"/>
              </a:lnSpc>
              <a:spcBef>
                <a:spcPts val="450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possibilitat d’establir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un </a:t>
            </a:r>
            <a:r>
              <a:rPr sz="1600" spc="-15" dirty="0">
                <a:solidFill>
                  <a:srgbClr val="FFFFFF"/>
                </a:solidFill>
                <a:latin typeface="DejaVu Sans"/>
                <a:cs typeface="DejaVu Sans"/>
              </a:rPr>
              <a:t>règim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preventiu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de zones amb algun perill  mitjançant un Pla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d’Ordenació dels </a:t>
            </a:r>
            <a:r>
              <a:rPr sz="1600" spc="-20" dirty="0">
                <a:solidFill>
                  <a:srgbClr val="FFFFFF"/>
                </a:solidFill>
                <a:latin typeface="DejaVu Sans"/>
                <a:cs typeface="DejaVu Sans"/>
              </a:rPr>
              <a:t>Recursos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Naturals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 (PORN).</a:t>
            </a:r>
            <a:endParaRPr sz="1600">
              <a:latin typeface="DejaVu Sans"/>
              <a:cs typeface="DejaVu Sans"/>
            </a:endParaRPr>
          </a:p>
          <a:p>
            <a:pPr marL="355600" marR="5080" indent="-342900" algn="just">
              <a:lnSpc>
                <a:spcPts val="1900"/>
              </a:lnSpc>
              <a:spcBef>
                <a:spcPts val="459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Es </a:t>
            </a:r>
            <a:r>
              <a:rPr sz="2400" spc="-15" baseline="1736" dirty="0">
                <a:solidFill>
                  <a:srgbClr val="FFFFFF"/>
                </a:solidFill>
                <a:latin typeface="DejaVu Sans"/>
                <a:cs typeface="DejaVu Sans"/>
              </a:rPr>
              <a:t>regula </a:t>
            </a: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2400" spc="-15" baseline="1736" dirty="0">
                <a:solidFill>
                  <a:srgbClr val="FFFFFF"/>
                </a:solidFill>
                <a:latin typeface="DejaVu Sans"/>
                <a:cs typeface="DejaVu Sans"/>
              </a:rPr>
              <a:t>possibilitat de protecció </a:t>
            </a: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d’enclaus </a:t>
            </a:r>
            <a:r>
              <a:rPr sz="2400" spc="-15" baseline="1736" dirty="0">
                <a:solidFill>
                  <a:srgbClr val="FFFFFF"/>
                </a:solidFill>
                <a:latin typeface="DejaVu Sans"/>
                <a:cs typeface="DejaVu Sans"/>
              </a:rPr>
              <a:t>transfronterers </a:t>
            </a:r>
            <a:r>
              <a:rPr sz="2400" baseline="1736" dirty="0">
                <a:solidFill>
                  <a:srgbClr val="FFFFFF"/>
                </a:solidFill>
                <a:latin typeface="DejaVu Sans"/>
                <a:cs typeface="DejaVu Sans"/>
              </a:rPr>
              <a:t>o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transautonòmics.</a:t>
            </a:r>
            <a:endParaRPr sz="1600">
              <a:latin typeface="DejaVu Sans"/>
              <a:cs typeface="DejaVu Sans"/>
            </a:endParaRPr>
          </a:p>
          <a:p>
            <a:pPr marL="355600" marR="5715" indent="-342900" algn="just">
              <a:lnSpc>
                <a:spcPct val="99700"/>
              </a:lnSpc>
              <a:spcBef>
                <a:spcPts val="375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Es </a:t>
            </a:r>
            <a:r>
              <a:rPr sz="2400" spc="-15" baseline="1736" dirty="0">
                <a:solidFill>
                  <a:srgbClr val="FFFFFF"/>
                </a:solidFill>
                <a:latin typeface="DejaVu Sans"/>
                <a:cs typeface="DejaVu Sans"/>
              </a:rPr>
              <a:t>dóna </a:t>
            </a: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cobertura legal </a:t>
            </a:r>
            <a:r>
              <a:rPr sz="2400" baseline="1736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la possibilitat de </a:t>
            </a:r>
            <a:r>
              <a:rPr sz="2400" spc="-15" baseline="1736" dirty="0">
                <a:solidFill>
                  <a:srgbClr val="FFFFFF"/>
                </a:solidFill>
                <a:latin typeface="DejaVu Sans"/>
                <a:cs typeface="DejaVu Sans"/>
              </a:rPr>
              <a:t>definir àrees </a:t>
            </a: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perifèriques </a:t>
            </a:r>
            <a:r>
              <a:rPr sz="2400" baseline="1736" dirty="0">
                <a:solidFill>
                  <a:srgbClr val="FFFFFF"/>
                </a:solidFill>
                <a:latin typeface="DejaVu Sans"/>
                <a:cs typeface="DejaVu Sans"/>
              </a:rPr>
              <a:t>al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voltant de les zones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preservades,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així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com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que les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Àrees d’influència  sòcioeconòmica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dels espais naturals</a:t>
            </a:r>
            <a:r>
              <a:rPr sz="1600" spc="-3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protegits.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143500"/>
            <a:ext cx="1695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CC00"/>
                </a:solidFill>
                <a:latin typeface="DejaVu Sans"/>
                <a:cs typeface="DejaVu Sans"/>
              </a:rPr>
              <a:t>•</a:t>
            </a:r>
            <a:endParaRPr sz="19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5181600"/>
            <a:ext cx="77241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9685" algn="l"/>
                <a:tab pos="2325370" algn="l"/>
                <a:tab pos="3354070" algn="l"/>
                <a:tab pos="4520565" algn="l"/>
                <a:tab pos="5287645" algn="l"/>
                <a:tab pos="6177280" algn="l"/>
                <a:tab pos="6895465" algn="l"/>
                <a:tab pos="7150734" algn="l"/>
              </a:tabLst>
            </a:pP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L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’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DejaVu Sans"/>
                <a:cs typeface="DejaVu Sans"/>
              </a:rPr>
              <a:t>n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v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n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a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ri	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d’e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a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is	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na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u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a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ls	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p</a:t>
            </a:r>
            <a:r>
              <a:rPr sz="1600" spc="-40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teg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i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s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,	x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a</a:t>
            </a:r>
            <a:r>
              <a:rPr sz="1600" spc="-50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xa	</a:t>
            </a:r>
            <a:r>
              <a:rPr sz="1600" spc="-20" dirty="0">
                <a:solidFill>
                  <a:srgbClr val="FFFFFF"/>
                </a:solidFill>
                <a:latin typeface="DejaVu Sans"/>
                <a:cs typeface="DejaVu Sans"/>
              </a:rPr>
              <a:t>N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u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ra	2000	i	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à</a:t>
            </a:r>
            <a:r>
              <a:rPr sz="1600" spc="-30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e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es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5425440"/>
            <a:ext cx="7722234" cy="514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1600" spc="-15" dirty="0">
                <a:solidFill>
                  <a:srgbClr val="FFFFFF"/>
                </a:solidFill>
                <a:latin typeface="DejaVu Sans"/>
                <a:cs typeface="DejaVu Sans"/>
              </a:rPr>
              <a:t>protegides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per tractats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internacionals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inclourà un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esment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a la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categoria  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que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cada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espai </a:t>
            </a:r>
            <a:r>
              <a:rPr sz="1600" spc="-15" dirty="0">
                <a:solidFill>
                  <a:srgbClr val="FFFFFF"/>
                </a:solidFill>
                <a:latin typeface="DejaVu Sans"/>
                <a:cs typeface="DejaVu Sans"/>
              </a:rPr>
              <a:t>correspon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segons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les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directrius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la</a:t>
            </a:r>
            <a:r>
              <a:rPr sz="1600" spc="-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UICN.</a:t>
            </a:r>
            <a:endParaRPr sz="1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59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Llei </a:t>
            </a:r>
            <a:r>
              <a:rPr spc="-10" dirty="0"/>
              <a:t>42/2007, </a:t>
            </a:r>
            <a:r>
              <a:rPr dirty="0"/>
              <a:t>de </a:t>
            </a:r>
            <a:r>
              <a:rPr spc="-10" dirty="0"/>
              <a:t>13 </a:t>
            </a:r>
            <a:r>
              <a:rPr dirty="0"/>
              <a:t>de </a:t>
            </a:r>
            <a:r>
              <a:rPr spc="-15" dirty="0"/>
              <a:t>desembre, </a:t>
            </a:r>
            <a:r>
              <a:rPr spc="-5" dirty="0"/>
              <a:t>del  </a:t>
            </a:r>
            <a:r>
              <a:rPr spc="-20" dirty="0"/>
              <a:t>Patrimoni </a:t>
            </a:r>
            <a:r>
              <a:rPr spc="-5" dirty="0"/>
              <a:t>Natural </a:t>
            </a:r>
            <a:r>
              <a:rPr dirty="0"/>
              <a:t>i la </a:t>
            </a:r>
            <a:r>
              <a:rPr spc="-5" dirty="0"/>
              <a:t>biodiversitat</a:t>
            </a:r>
            <a:r>
              <a:rPr spc="-50" dirty="0"/>
              <a:t> </a:t>
            </a:r>
            <a:r>
              <a:rPr spc="-5" dirty="0"/>
              <a:t>(iii)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1829"/>
            <a:ext cx="8066405" cy="286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Activa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alguns catàlegs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inventaris nacionals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nous,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(inventari de caça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i 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pesca, </a:t>
            </a:r>
            <a:r>
              <a:rPr sz="1600" spc="-15" dirty="0">
                <a:solidFill>
                  <a:srgbClr val="FFFFFF"/>
                </a:solidFill>
                <a:latin typeface="DejaVu Sans"/>
                <a:cs typeface="DejaVu Sans"/>
              </a:rPr>
              <a:t>registres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de material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genètic,</a:t>
            </a:r>
            <a:r>
              <a:rPr sz="1600" spc="-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etc.)</a:t>
            </a:r>
            <a:endParaRPr sz="1600">
              <a:latin typeface="DejaVu Sans"/>
              <a:cs typeface="DejaVu Sans"/>
            </a:endParaRPr>
          </a:p>
          <a:p>
            <a:pPr marL="355600" marR="5080" indent="-342900" algn="just">
              <a:lnSpc>
                <a:spcPts val="1900"/>
              </a:lnSpc>
              <a:spcBef>
                <a:spcPts val="500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En matèria </a:t>
            </a:r>
            <a:r>
              <a:rPr sz="2400" spc="-15" baseline="1736" dirty="0">
                <a:solidFill>
                  <a:srgbClr val="FFFFFF"/>
                </a:solidFill>
                <a:latin typeface="DejaVu Sans"/>
                <a:cs typeface="DejaVu Sans"/>
              </a:rPr>
              <a:t>d’espècies </a:t>
            </a:r>
            <a:r>
              <a:rPr sz="2400" spc="-22" baseline="1736" dirty="0">
                <a:solidFill>
                  <a:srgbClr val="FFFFFF"/>
                </a:solidFill>
                <a:latin typeface="DejaVu Sans"/>
                <a:cs typeface="DejaVu Sans"/>
              </a:rPr>
              <a:t>exòtiques, </a:t>
            </a: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on </a:t>
            </a:r>
            <a:r>
              <a:rPr sz="2400" spc="-15" baseline="1736" dirty="0">
                <a:solidFill>
                  <a:srgbClr val="FFFFFF"/>
                </a:solidFill>
                <a:latin typeface="DejaVu Sans"/>
                <a:cs typeface="DejaVu Sans"/>
              </a:rPr>
              <a:t>s’introdueix </a:t>
            </a: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de nou </a:t>
            </a:r>
            <a:r>
              <a:rPr sz="2400" baseline="1736" dirty="0">
                <a:solidFill>
                  <a:srgbClr val="FFFFFF"/>
                </a:solidFill>
                <a:latin typeface="DejaVu Sans"/>
                <a:cs typeface="DejaVu Sans"/>
              </a:rPr>
              <a:t>el </a:t>
            </a: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tema de </a:t>
            </a:r>
            <a:r>
              <a:rPr sz="2400" baseline="1736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conservació </a:t>
            </a:r>
            <a:r>
              <a:rPr sz="1600" spc="-25" dirty="0">
                <a:solidFill>
                  <a:srgbClr val="FFFFFF"/>
                </a:solidFill>
                <a:latin typeface="DejaVu Sans"/>
                <a:cs typeface="DejaVu Sans"/>
              </a:rPr>
              <a:t>ex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situ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i la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prevenció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control de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els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espècies</a:t>
            </a:r>
            <a:r>
              <a:rPr sz="1600" spc="-6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invasores</a:t>
            </a:r>
            <a:endParaRPr sz="1600">
              <a:latin typeface="DejaVu Sans"/>
              <a:cs typeface="DejaVu Sans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370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Possibilitat d’aprofitar recursos genètics procedents de </a:t>
            </a:r>
            <a:r>
              <a:rPr sz="1600" spc="-15" dirty="0">
                <a:solidFill>
                  <a:srgbClr val="FFFFFF"/>
                </a:solidFill>
                <a:latin typeface="DejaVu Sans"/>
                <a:cs typeface="DejaVu Sans"/>
              </a:rPr>
              <a:t>taxons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silvestres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i 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de la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normativa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de tràfic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d’espècies silvestres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(conveni de </a:t>
            </a:r>
            <a:r>
              <a:rPr sz="1600" spc="-20" dirty="0">
                <a:solidFill>
                  <a:srgbClr val="FFFFFF"/>
                </a:solidFill>
                <a:latin typeface="DejaVu Sans"/>
                <a:cs typeface="DejaVu Sans"/>
              </a:rPr>
              <a:t>Washington)</a:t>
            </a:r>
            <a:endParaRPr sz="1600">
              <a:latin typeface="DejaVu Sans"/>
              <a:cs typeface="DejaVu Sans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20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El Catàleg Nacional </a:t>
            </a:r>
            <a:r>
              <a:rPr sz="2400" spc="-15" baseline="1736" dirty="0">
                <a:solidFill>
                  <a:srgbClr val="FFFFFF"/>
                </a:solidFill>
                <a:latin typeface="DejaVu Sans"/>
                <a:cs typeface="DejaVu Sans"/>
              </a:rPr>
              <a:t>d’espècies </a:t>
            </a: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Amenaçades, </a:t>
            </a:r>
            <a:r>
              <a:rPr sz="2400" spc="-15" baseline="1736" dirty="0">
                <a:solidFill>
                  <a:srgbClr val="FFFFFF"/>
                </a:solidFill>
                <a:latin typeface="DejaVu Sans"/>
                <a:cs typeface="DejaVu Sans"/>
              </a:rPr>
              <a:t>sempre sens </a:t>
            </a: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perjudici </a:t>
            </a:r>
            <a:r>
              <a:rPr sz="2400" spc="-15" baseline="1736" dirty="0">
                <a:solidFill>
                  <a:srgbClr val="FFFFFF"/>
                </a:solidFill>
                <a:latin typeface="DejaVu Sans"/>
                <a:cs typeface="DejaVu Sans"/>
              </a:rPr>
              <a:t>del </a:t>
            </a:r>
            <a:r>
              <a:rPr sz="2400" spc="-7" baseline="1736" dirty="0">
                <a:solidFill>
                  <a:srgbClr val="FFFFFF"/>
                </a:solidFill>
                <a:latin typeface="DejaVu Sans"/>
                <a:cs typeface="DejaVu Sans"/>
              </a:rPr>
              <a:t>què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 elaborin les Comunitats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Autònomes, conté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només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dues categories:  espècies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en perill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d’extinció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vulnerables. </a:t>
            </a:r>
            <a:r>
              <a:rPr sz="1600" spc="-25" dirty="0">
                <a:solidFill>
                  <a:srgbClr val="FFFFFF"/>
                </a:solidFill>
                <a:latin typeface="DejaVu Sans"/>
                <a:cs typeface="DejaVu Sans"/>
              </a:rPr>
              <a:t>Per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cada un d’elles cal que  cada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espècies contemplada disposi d’un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pla de 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recuperació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(en perill)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o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de  conservació</a:t>
            </a:r>
            <a:r>
              <a:rPr sz="1600" spc="-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(vulnerables)</a:t>
            </a:r>
            <a:endParaRPr sz="1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Real </a:t>
            </a:r>
            <a:r>
              <a:rPr spc="-20" dirty="0"/>
              <a:t>Decreto </a:t>
            </a:r>
            <a:r>
              <a:rPr spc="-10" dirty="0"/>
              <a:t>556/2011, </a:t>
            </a:r>
            <a:r>
              <a:rPr dirty="0"/>
              <a:t>de </a:t>
            </a:r>
            <a:r>
              <a:rPr spc="-5" dirty="0"/>
              <a:t>20 de abril, para  </a:t>
            </a:r>
            <a:r>
              <a:rPr spc="-10" dirty="0"/>
              <a:t>el </a:t>
            </a:r>
            <a:r>
              <a:rPr spc="-20" dirty="0"/>
              <a:t>desarrollo </a:t>
            </a:r>
            <a:r>
              <a:rPr spc="-5" dirty="0"/>
              <a:t>del Inventario Español del  </a:t>
            </a:r>
            <a:r>
              <a:rPr spc="-20" dirty="0"/>
              <a:t>Patrimonio </a:t>
            </a:r>
            <a:r>
              <a:rPr spc="-5" dirty="0"/>
              <a:t>Natural </a:t>
            </a:r>
            <a:r>
              <a:rPr dirty="0"/>
              <a:t>y la </a:t>
            </a:r>
            <a:r>
              <a:rPr spc="-5" dirty="0"/>
              <a:t>Biodiversidad</a:t>
            </a:r>
            <a:r>
              <a:rPr spc="-40" dirty="0"/>
              <a:t> </a:t>
            </a:r>
            <a:r>
              <a:rPr spc="-5" dirty="0"/>
              <a:t>(i)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24447"/>
            <a:ext cx="7962265" cy="40646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900" b="1" spc="15" dirty="0">
                <a:solidFill>
                  <a:srgbClr val="FFFFFF"/>
                </a:solidFill>
                <a:latin typeface="DejaVu Sans"/>
                <a:cs typeface="DejaVu Sans"/>
              </a:rPr>
              <a:t>Componentes</a:t>
            </a:r>
            <a:r>
              <a:rPr sz="1900" b="1" spc="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900" b="1" spc="10" dirty="0">
                <a:solidFill>
                  <a:srgbClr val="FFFFFF"/>
                </a:solidFill>
                <a:latin typeface="DejaVu Sans"/>
                <a:cs typeface="DejaVu Sans"/>
              </a:rPr>
              <a:t>Prioritarios</a:t>
            </a:r>
            <a:endParaRPr sz="1900">
              <a:latin typeface="DejaVu Sans"/>
              <a:cs typeface="DejaVu Sans"/>
            </a:endParaRPr>
          </a:p>
          <a:p>
            <a:pPr marL="341630" indent="-328930">
              <a:lnSpc>
                <a:spcPct val="100000"/>
              </a:lnSpc>
              <a:spcBef>
                <a:spcPts val="500"/>
              </a:spcBef>
              <a:buClr>
                <a:srgbClr val="FFCC00"/>
              </a:buClr>
              <a:buSzPct val="120588"/>
              <a:buChar char="•"/>
              <a:tabLst>
                <a:tab pos="340995" algn="l"/>
                <a:tab pos="341630" algn="l"/>
              </a:tabLst>
            </a:pP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1.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Estadística General de Incendios</a:t>
            </a:r>
            <a:r>
              <a:rPr sz="1700" spc="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forestales.</a:t>
            </a:r>
            <a:endParaRPr sz="1700">
              <a:latin typeface="DejaVu Sans"/>
              <a:cs typeface="DejaVu Sans"/>
            </a:endParaRPr>
          </a:p>
          <a:p>
            <a:pPr marL="340995" marR="191770" indent="-328930">
              <a:lnSpc>
                <a:spcPct val="101000"/>
              </a:lnSpc>
              <a:spcBef>
                <a:spcPts val="450"/>
              </a:spcBef>
              <a:buClr>
                <a:srgbClr val="FFCC00"/>
              </a:buClr>
              <a:buSzPct val="120588"/>
              <a:buChar char="•"/>
              <a:tabLst>
                <a:tab pos="340995" algn="l"/>
                <a:tab pos="341630" algn="l"/>
              </a:tabLst>
            </a:pP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2.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Inventario </a:t>
            </a:r>
            <a:r>
              <a:rPr sz="170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Espacios Naturales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Protegidos,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Red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Natural 2000 y 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Áreas </a:t>
            </a: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protegidas </a:t>
            </a:r>
            <a:r>
              <a:rPr sz="1700" spc="20" dirty="0">
                <a:solidFill>
                  <a:srgbClr val="FFFFFF"/>
                </a:solidFill>
                <a:latin typeface="DejaVu Sans"/>
                <a:cs typeface="DejaVu Sans"/>
              </a:rPr>
              <a:t>por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instrumentos</a:t>
            </a:r>
            <a:r>
              <a:rPr sz="1700" spc="3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internacionales.</a:t>
            </a:r>
            <a:endParaRPr sz="1700">
              <a:latin typeface="DejaVu Sans"/>
              <a:cs typeface="DejaVu Sans"/>
            </a:endParaRPr>
          </a:p>
          <a:p>
            <a:pPr marL="341630" indent="-328930">
              <a:lnSpc>
                <a:spcPct val="100000"/>
              </a:lnSpc>
              <a:spcBef>
                <a:spcPts val="490"/>
              </a:spcBef>
              <a:buClr>
                <a:srgbClr val="FFCC00"/>
              </a:buClr>
              <a:buSzPct val="120588"/>
              <a:buChar char="•"/>
              <a:tabLst>
                <a:tab pos="340995" algn="l"/>
                <a:tab pos="341630" algn="l"/>
              </a:tabLst>
            </a:pP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3.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Inventario </a:t>
            </a:r>
            <a:r>
              <a:rPr sz="1700" spc="20" dirty="0">
                <a:solidFill>
                  <a:srgbClr val="FFFFFF"/>
                </a:solidFill>
                <a:latin typeface="DejaVu Sans"/>
                <a:cs typeface="DejaVu Sans"/>
              </a:rPr>
              <a:t>Español de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Especies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marinas.</a:t>
            </a:r>
            <a:endParaRPr sz="1700">
              <a:latin typeface="DejaVu Sans"/>
              <a:cs typeface="DejaVu Sans"/>
            </a:endParaRPr>
          </a:p>
          <a:p>
            <a:pPr marL="341630" indent="-328930">
              <a:lnSpc>
                <a:spcPct val="100000"/>
              </a:lnSpc>
              <a:spcBef>
                <a:spcPts val="470"/>
              </a:spcBef>
              <a:buClr>
                <a:srgbClr val="FFCC00"/>
              </a:buClr>
              <a:buSzPct val="120588"/>
              <a:buChar char="•"/>
              <a:tabLst>
                <a:tab pos="340995" algn="l"/>
                <a:tab pos="341630" algn="l"/>
              </a:tabLst>
            </a:pP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4.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Inventario </a:t>
            </a:r>
            <a:r>
              <a:rPr sz="1700" spc="20" dirty="0">
                <a:solidFill>
                  <a:srgbClr val="FFFFFF"/>
                </a:solidFill>
                <a:latin typeface="DejaVu Sans"/>
                <a:cs typeface="DejaVu Sans"/>
              </a:rPr>
              <a:t>Español de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Especies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terrestres.</a:t>
            </a:r>
            <a:endParaRPr sz="1700">
              <a:latin typeface="DejaVu Sans"/>
              <a:cs typeface="DejaVu Sans"/>
            </a:endParaRPr>
          </a:p>
          <a:p>
            <a:pPr marL="341630" indent="-328930">
              <a:lnSpc>
                <a:spcPct val="100000"/>
              </a:lnSpc>
              <a:spcBef>
                <a:spcPts val="470"/>
              </a:spcBef>
              <a:buClr>
                <a:srgbClr val="FFCC00"/>
              </a:buClr>
              <a:buSzPct val="120588"/>
              <a:buChar char="•"/>
              <a:tabLst>
                <a:tab pos="340995" algn="l"/>
                <a:tab pos="341630" algn="l"/>
              </a:tabLst>
            </a:pP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5.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Inventario </a:t>
            </a:r>
            <a:r>
              <a:rPr sz="1700" spc="20" dirty="0">
                <a:solidFill>
                  <a:srgbClr val="FFFFFF"/>
                </a:solidFill>
                <a:latin typeface="DejaVu Sans"/>
                <a:cs typeface="DejaVu Sans"/>
              </a:rPr>
              <a:t>Español de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Hábitats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marinos.</a:t>
            </a:r>
            <a:endParaRPr sz="1700">
              <a:latin typeface="DejaVu Sans"/>
              <a:cs typeface="DejaVu Sans"/>
            </a:endParaRPr>
          </a:p>
          <a:p>
            <a:pPr marL="341630" indent="-328930">
              <a:lnSpc>
                <a:spcPct val="100000"/>
              </a:lnSpc>
              <a:spcBef>
                <a:spcPts val="480"/>
              </a:spcBef>
              <a:buClr>
                <a:srgbClr val="FFCC00"/>
              </a:buClr>
              <a:buSzPct val="120588"/>
              <a:buChar char="•"/>
              <a:tabLst>
                <a:tab pos="340995" algn="l"/>
                <a:tab pos="341630" algn="l"/>
              </a:tabLst>
            </a:pP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6.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Inventario </a:t>
            </a:r>
            <a:r>
              <a:rPr sz="1700" spc="20" dirty="0">
                <a:solidFill>
                  <a:srgbClr val="FFFFFF"/>
                </a:solidFill>
                <a:latin typeface="DejaVu Sans"/>
                <a:cs typeface="DejaVu Sans"/>
              </a:rPr>
              <a:t>Español de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Hábitats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 terrestres.</a:t>
            </a:r>
            <a:endParaRPr sz="1700">
              <a:latin typeface="DejaVu Sans"/>
              <a:cs typeface="DejaVu Sans"/>
            </a:endParaRPr>
          </a:p>
          <a:p>
            <a:pPr marL="340995" marR="5080" indent="-328930">
              <a:lnSpc>
                <a:spcPct val="101000"/>
              </a:lnSpc>
              <a:spcBef>
                <a:spcPts val="450"/>
              </a:spcBef>
              <a:buClr>
                <a:srgbClr val="FFCC00"/>
              </a:buClr>
              <a:buSzPct val="120588"/>
              <a:buChar char="•"/>
              <a:tabLst>
                <a:tab pos="340995" algn="l"/>
                <a:tab pos="341630" algn="l"/>
              </a:tabLst>
            </a:pP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7.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Inventario </a:t>
            </a:r>
            <a:r>
              <a:rPr sz="1700" spc="20" dirty="0">
                <a:solidFill>
                  <a:srgbClr val="FFFFFF"/>
                </a:solidFill>
                <a:latin typeface="DejaVu Sans"/>
                <a:cs typeface="DejaVu Sans"/>
              </a:rPr>
              <a:t>Español de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Patrimonios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Forestales.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Catálogo de </a:t>
            </a:r>
            <a:r>
              <a:rPr sz="1700" spc="20" dirty="0">
                <a:solidFill>
                  <a:srgbClr val="FFFFFF"/>
                </a:solidFill>
                <a:latin typeface="DejaVu Sans"/>
                <a:cs typeface="DejaVu Sans"/>
              </a:rPr>
              <a:t>montes 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utilidad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pública.</a:t>
            </a:r>
            <a:endParaRPr sz="1700">
              <a:latin typeface="DejaVu Sans"/>
              <a:cs typeface="DejaVu Sans"/>
            </a:endParaRPr>
          </a:p>
          <a:p>
            <a:pPr marL="341630" indent="-328930">
              <a:lnSpc>
                <a:spcPct val="100000"/>
              </a:lnSpc>
              <a:spcBef>
                <a:spcPts val="490"/>
              </a:spcBef>
              <a:buClr>
                <a:srgbClr val="FFCC00"/>
              </a:buClr>
              <a:buSzPct val="120588"/>
              <a:buChar char="•"/>
              <a:tabLst>
                <a:tab pos="340995" algn="l"/>
                <a:tab pos="341630" algn="l"/>
              </a:tabLst>
            </a:pP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8.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Inventario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Forestal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Nacional.</a:t>
            </a:r>
            <a:endParaRPr sz="1700">
              <a:latin typeface="DejaVu Sans"/>
              <a:cs typeface="DejaVu Sans"/>
            </a:endParaRPr>
          </a:p>
          <a:p>
            <a:pPr marL="341630" indent="-328930">
              <a:lnSpc>
                <a:spcPct val="100000"/>
              </a:lnSpc>
              <a:spcBef>
                <a:spcPts val="470"/>
              </a:spcBef>
              <a:buClr>
                <a:srgbClr val="FFCC00"/>
              </a:buClr>
              <a:buSzPct val="120588"/>
              <a:buChar char="•"/>
              <a:tabLst>
                <a:tab pos="340995" algn="l"/>
                <a:tab pos="341630" algn="l"/>
              </a:tabLst>
            </a:pP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9.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Inventario Nacional de </a:t>
            </a: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Erosión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de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Suelos.</a:t>
            </a:r>
            <a:endParaRPr sz="1700">
              <a:latin typeface="DejaVu Sans"/>
              <a:cs typeface="DejaVu Sans"/>
            </a:endParaRPr>
          </a:p>
          <a:p>
            <a:pPr marL="341630" indent="-328930">
              <a:lnSpc>
                <a:spcPct val="100000"/>
              </a:lnSpc>
              <a:spcBef>
                <a:spcPts val="480"/>
              </a:spcBef>
              <a:buClr>
                <a:srgbClr val="FFCC00"/>
              </a:buClr>
              <a:buSzPct val="120588"/>
              <a:buChar char="•"/>
              <a:tabLst>
                <a:tab pos="340995" algn="l"/>
                <a:tab pos="341630" algn="l"/>
              </a:tabLst>
            </a:pP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10.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Otros </a:t>
            </a:r>
            <a:r>
              <a:rPr sz="1700" spc="20" dirty="0">
                <a:solidFill>
                  <a:srgbClr val="FFFFFF"/>
                </a:solidFill>
                <a:latin typeface="DejaVu Sans"/>
                <a:cs typeface="DejaVu Sans"/>
              </a:rPr>
              <a:t>componentes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Estadística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Forestal</a:t>
            </a: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 Española.</a:t>
            </a:r>
            <a:endParaRPr sz="17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Real </a:t>
            </a:r>
            <a:r>
              <a:rPr spc="-20" dirty="0"/>
              <a:t>Decreto </a:t>
            </a:r>
            <a:r>
              <a:rPr spc="-10" dirty="0"/>
              <a:t>556/2011, </a:t>
            </a:r>
            <a:r>
              <a:rPr dirty="0"/>
              <a:t>de </a:t>
            </a:r>
            <a:r>
              <a:rPr spc="-5" dirty="0"/>
              <a:t>20 de abril, para  </a:t>
            </a:r>
            <a:r>
              <a:rPr spc="-10" dirty="0"/>
              <a:t>el </a:t>
            </a:r>
            <a:r>
              <a:rPr spc="-20" dirty="0"/>
              <a:t>desarrollo </a:t>
            </a:r>
            <a:r>
              <a:rPr spc="-5" dirty="0"/>
              <a:t>del Inventario Español del  </a:t>
            </a:r>
            <a:r>
              <a:rPr spc="-20" dirty="0"/>
              <a:t>Patrimonio </a:t>
            </a:r>
            <a:r>
              <a:rPr spc="-5" dirty="0"/>
              <a:t>Natural </a:t>
            </a:r>
            <a:r>
              <a:rPr dirty="0"/>
              <a:t>y la </a:t>
            </a:r>
            <a:r>
              <a:rPr spc="-5" dirty="0"/>
              <a:t>Biodiversidad</a:t>
            </a:r>
            <a:r>
              <a:rPr spc="-35" dirty="0"/>
              <a:t> </a:t>
            </a:r>
            <a:r>
              <a:rPr spc="-5" dirty="0"/>
              <a:t>(ii)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39289"/>
            <a:ext cx="7914005" cy="39255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20" dirty="0">
                <a:solidFill>
                  <a:srgbClr val="FFFFFF"/>
                </a:solidFill>
                <a:latin typeface="DejaVu Sans"/>
                <a:cs typeface="DejaVu Sans"/>
              </a:rPr>
              <a:t>Componentes</a:t>
            </a:r>
            <a:r>
              <a:rPr sz="1250" b="1" spc="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250" b="1" spc="20" dirty="0">
                <a:solidFill>
                  <a:srgbClr val="FFFFFF"/>
                </a:solidFill>
                <a:latin typeface="DejaVu Sans"/>
                <a:cs typeface="DejaVu Sans"/>
              </a:rPr>
              <a:t>fundamentales</a:t>
            </a:r>
            <a:endParaRPr sz="1250">
              <a:latin typeface="DejaVu Sans"/>
              <a:cs typeface="DejaVu Sans"/>
            </a:endParaRPr>
          </a:p>
          <a:p>
            <a:pPr marL="127635" indent="-115570">
              <a:lnSpc>
                <a:spcPct val="100000"/>
              </a:lnSpc>
              <a:spcBef>
                <a:spcPts val="120"/>
              </a:spcBef>
              <a:buClr>
                <a:srgbClr val="FFCC00"/>
              </a:buClr>
              <a:buSzPct val="112000"/>
              <a:buChar char="•"/>
              <a:tabLst>
                <a:tab pos="128270" algn="l"/>
              </a:tabLst>
            </a:pP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1.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Catálogo Español </a:t>
            </a:r>
            <a:r>
              <a:rPr sz="12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Especies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Exóticas</a:t>
            </a:r>
            <a:r>
              <a:rPr sz="1250" spc="-2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Invasoras.</a:t>
            </a:r>
            <a:endParaRPr sz="1250">
              <a:latin typeface="DejaVu Sans"/>
              <a:cs typeface="DejaVu Sans"/>
            </a:endParaRPr>
          </a:p>
          <a:p>
            <a:pPr marL="127635" indent="-115570">
              <a:lnSpc>
                <a:spcPct val="100000"/>
              </a:lnSpc>
              <a:spcBef>
                <a:spcPts val="70"/>
              </a:spcBef>
              <a:buClr>
                <a:srgbClr val="FFCC00"/>
              </a:buClr>
              <a:buSzPct val="112000"/>
              <a:buChar char="•"/>
              <a:tabLst>
                <a:tab pos="128270" algn="l"/>
              </a:tabLst>
            </a:pP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2.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Catálogo Español </a:t>
            </a:r>
            <a:r>
              <a:rPr sz="12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Hábitats </a:t>
            </a:r>
            <a:r>
              <a:rPr sz="1250" spc="20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250" dirty="0">
                <a:solidFill>
                  <a:srgbClr val="FFFFFF"/>
                </a:solidFill>
                <a:latin typeface="DejaVu Sans"/>
                <a:cs typeface="DejaVu Sans"/>
              </a:rPr>
              <a:t>Peligro </a:t>
            </a:r>
            <a:r>
              <a:rPr sz="1250" spc="20" dirty="0">
                <a:solidFill>
                  <a:srgbClr val="FFFFFF"/>
                </a:solidFill>
                <a:latin typeface="DejaVu Sans"/>
                <a:cs typeface="DejaVu Sans"/>
              </a:rPr>
              <a:t>de</a:t>
            </a:r>
            <a:r>
              <a:rPr sz="1250" spc="-2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Desaparición.</a:t>
            </a:r>
            <a:endParaRPr sz="1250">
              <a:latin typeface="DejaVu Sans"/>
              <a:cs typeface="DejaVu Sans"/>
            </a:endParaRPr>
          </a:p>
          <a:p>
            <a:pPr marL="127635" indent="-115570">
              <a:lnSpc>
                <a:spcPct val="100000"/>
              </a:lnSpc>
              <a:spcBef>
                <a:spcPts val="60"/>
              </a:spcBef>
              <a:buClr>
                <a:srgbClr val="FFCC00"/>
              </a:buClr>
              <a:buSzPct val="112000"/>
              <a:buChar char="•"/>
              <a:tabLst>
                <a:tab pos="128270" algn="l"/>
              </a:tabLst>
            </a:pP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3.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Daños </a:t>
            </a:r>
            <a:r>
              <a:rPr sz="1250" spc="5" dirty="0">
                <a:solidFill>
                  <a:srgbClr val="FFFFFF"/>
                </a:solidFill>
                <a:latin typeface="DejaVu Sans"/>
                <a:cs typeface="DejaVu Sans"/>
              </a:rPr>
              <a:t>Forestales. Redes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nivel </a:t>
            </a:r>
            <a:r>
              <a:rPr sz="125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II.</a:t>
            </a:r>
            <a:endParaRPr sz="1250">
              <a:latin typeface="DejaVu Sans"/>
              <a:cs typeface="DejaVu Sans"/>
            </a:endParaRPr>
          </a:p>
          <a:p>
            <a:pPr marL="127635" indent="-115570">
              <a:lnSpc>
                <a:spcPct val="100000"/>
              </a:lnSpc>
              <a:spcBef>
                <a:spcPts val="60"/>
              </a:spcBef>
              <a:buClr>
                <a:srgbClr val="FFCC00"/>
              </a:buClr>
              <a:buSzPct val="112000"/>
              <a:buChar char="•"/>
              <a:tabLst>
                <a:tab pos="128270" algn="l"/>
              </a:tabLst>
            </a:pP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4.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Dominio público</a:t>
            </a:r>
            <a:r>
              <a:rPr sz="12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hidráulico.</a:t>
            </a:r>
            <a:endParaRPr sz="1250">
              <a:latin typeface="DejaVu Sans"/>
              <a:cs typeface="DejaVu Sans"/>
            </a:endParaRPr>
          </a:p>
          <a:p>
            <a:pPr marL="127635" indent="-115570">
              <a:lnSpc>
                <a:spcPct val="100000"/>
              </a:lnSpc>
              <a:spcBef>
                <a:spcPts val="60"/>
              </a:spcBef>
              <a:buClr>
                <a:srgbClr val="FFCC00"/>
              </a:buClr>
              <a:buSzPct val="112000"/>
              <a:buChar char="•"/>
              <a:tabLst>
                <a:tab pos="128270" algn="l"/>
              </a:tabLst>
            </a:pP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5.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Dominio público</a:t>
            </a:r>
            <a:r>
              <a:rPr sz="12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marítimo-terrestre.</a:t>
            </a:r>
            <a:endParaRPr sz="1250">
              <a:latin typeface="DejaVu Sans"/>
              <a:cs typeface="DejaVu Sans"/>
            </a:endParaRPr>
          </a:p>
          <a:p>
            <a:pPr marL="127635" indent="-115570">
              <a:lnSpc>
                <a:spcPct val="100000"/>
              </a:lnSpc>
              <a:spcBef>
                <a:spcPts val="70"/>
              </a:spcBef>
              <a:buClr>
                <a:srgbClr val="FFCC00"/>
              </a:buClr>
              <a:buSzPct val="112000"/>
              <a:buChar char="•"/>
              <a:tabLst>
                <a:tab pos="128270" algn="l"/>
              </a:tabLst>
            </a:pP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6.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Inventario de</a:t>
            </a:r>
            <a:r>
              <a:rPr sz="1250" spc="-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paisajes.</a:t>
            </a:r>
            <a:endParaRPr sz="1250">
              <a:latin typeface="DejaVu Sans"/>
              <a:cs typeface="DejaVu Sans"/>
            </a:endParaRPr>
          </a:p>
          <a:p>
            <a:pPr marL="127635" indent="-115570">
              <a:lnSpc>
                <a:spcPct val="100000"/>
              </a:lnSpc>
              <a:spcBef>
                <a:spcPts val="60"/>
              </a:spcBef>
              <a:buClr>
                <a:srgbClr val="FFCC00"/>
              </a:buClr>
              <a:buSzPct val="112000"/>
              <a:buChar char="•"/>
              <a:tabLst>
                <a:tab pos="128270" algn="l"/>
              </a:tabLst>
            </a:pP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7.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Inventario Español de Bancos </a:t>
            </a:r>
            <a:r>
              <a:rPr sz="12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Material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Biológico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y Genético </a:t>
            </a:r>
            <a:r>
              <a:rPr sz="1250" spc="5" dirty="0">
                <a:solidFill>
                  <a:srgbClr val="FFFFFF"/>
                </a:solidFill>
                <a:latin typeface="DejaVu Sans"/>
                <a:cs typeface="DejaVu Sans"/>
              </a:rPr>
              <a:t>referido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a especies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silvestres.</a:t>
            </a:r>
            <a:endParaRPr sz="1250">
              <a:latin typeface="DejaVu Sans"/>
              <a:cs typeface="DejaVu Sans"/>
            </a:endParaRPr>
          </a:p>
          <a:p>
            <a:pPr marL="127635" indent="-115570">
              <a:lnSpc>
                <a:spcPct val="100000"/>
              </a:lnSpc>
              <a:spcBef>
                <a:spcPts val="60"/>
              </a:spcBef>
              <a:buClr>
                <a:srgbClr val="FFCC00"/>
              </a:buClr>
              <a:buSzPct val="112000"/>
              <a:buChar char="•"/>
              <a:tabLst>
                <a:tab pos="128270" algn="l"/>
              </a:tabLst>
            </a:pP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8.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Inventario Español de Caza y</a:t>
            </a:r>
            <a:r>
              <a:rPr sz="1250" spc="-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Pesca.</a:t>
            </a:r>
            <a:endParaRPr sz="1250">
              <a:latin typeface="DejaVu Sans"/>
              <a:cs typeface="DejaVu Sans"/>
            </a:endParaRPr>
          </a:p>
          <a:p>
            <a:pPr marL="127635" indent="-115570">
              <a:lnSpc>
                <a:spcPct val="100000"/>
              </a:lnSpc>
              <a:spcBef>
                <a:spcPts val="60"/>
              </a:spcBef>
              <a:buClr>
                <a:srgbClr val="FFCC00"/>
              </a:buClr>
              <a:buSzPct val="112000"/>
              <a:buChar char="•"/>
              <a:tabLst>
                <a:tab pos="128270" algn="l"/>
              </a:tabLst>
            </a:pP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9.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Inventario Español de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los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Conocimientos</a:t>
            </a:r>
            <a:r>
              <a:rPr sz="1250" spc="-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250" dirty="0">
                <a:solidFill>
                  <a:srgbClr val="FFFFFF"/>
                </a:solidFill>
                <a:latin typeface="DejaVu Sans"/>
                <a:cs typeface="DejaVu Sans"/>
              </a:rPr>
              <a:t>Tradicionales.</a:t>
            </a:r>
            <a:endParaRPr sz="1250">
              <a:latin typeface="DejaVu Sans"/>
              <a:cs typeface="DejaVu Sans"/>
            </a:endParaRPr>
          </a:p>
          <a:p>
            <a:pPr marL="127635" indent="-115570">
              <a:lnSpc>
                <a:spcPct val="100000"/>
              </a:lnSpc>
              <a:spcBef>
                <a:spcPts val="70"/>
              </a:spcBef>
              <a:buClr>
                <a:srgbClr val="FFCC00"/>
              </a:buClr>
              <a:buSzPct val="112000"/>
              <a:buChar char="•"/>
              <a:tabLst>
                <a:tab pos="128270" algn="l"/>
              </a:tabLst>
            </a:pP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10. Inventario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Español </a:t>
            </a:r>
            <a:r>
              <a:rPr sz="12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250" spc="5" dirty="0">
                <a:solidFill>
                  <a:srgbClr val="FFFFFF"/>
                </a:solidFill>
                <a:latin typeface="DejaVu Sans"/>
                <a:cs typeface="DejaVu Sans"/>
              </a:rPr>
              <a:t>Lugares </a:t>
            </a:r>
            <a:r>
              <a:rPr sz="12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Interés</a:t>
            </a:r>
            <a:r>
              <a:rPr sz="1250" spc="-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Geológico.</a:t>
            </a:r>
            <a:endParaRPr sz="1250">
              <a:latin typeface="DejaVu Sans"/>
              <a:cs typeface="DejaVu Sans"/>
            </a:endParaRPr>
          </a:p>
          <a:p>
            <a:pPr marL="127635" indent="-115570">
              <a:lnSpc>
                <a:spcPct val="100000"/>
              </a:lnSpc>
              <a:spcBef>
                <a:spcPts val="60"/>
              </a:spcBef>
              <a:buClr>
                <a:srgbClr val="FFCC00"/>
              </a:buClr>
              <a:buSzPct val="112000"/>
              <a:buChar char="•"/>
              <a:tabLst>
                <a:tab pos="128270" algn="l"/>
              </a:tabLst>
            </a:pP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11. Inventario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Español </a:t>
            </a:r>
            <a:r>
              <a:rPr sz="12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250" spc="5" dirty="0">
                <a:solidFill>
                  <a:srgbClr val="FFFFFF"/>
                </a:solidFill>
                <a:latin typeface="DejaVu Sans"/>
                <a:cs typeface="DejaVu Sans"/>
              </a:rPr>
              <a:t>Parques</a:t>
            </a:r>
            <a:r>
              <a:rPr sz="1250" spc="-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Zoológicos.</a:t>
            </a:r>
            <a:endParaRPr sz="1250">
              <a:latin typeface="DejaVu Sans"/>
              <a:cs typeface="DejaVu Sans"/>
            </a:endParaRPr>
          </a:p>
          <a:p>
            <a:pPr marL="127635" indent="-115570">
              <a:lnSpc>
                <a:spcPct val="100000"/>
              </a:lnSpc>
              <a:spcBef>
                <a:spcPts val="60"/>
              </a:spcBef>
              <a:buClr>
                <a:srgbClr val="FFCC00"/>
              </a:buClr>
              <a:buSzPct val="112000"/>
              <a:buChar char="•"/>
              <a:tabLst>
                <a:tab pos="128270" algn="l"/>
              </a:tabLst>
            </a:pP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12. Inventario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Español </a:t>
            </a:r>
            <a:r>
              <a:rPr sz="12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Zonas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Húmedas.</a:t>
            </a:r>
            <a:endParaRPr sz="1250">
              <a:latin typeface="DejaVu Sans"/>
              <a:cs typeface="DejaVu Sans"/>
            </a:endParaRPr>
          </a:p>
          <a:p>
            <a:pPr marL="12700" marR="205740">
              <a:lnSpc>
                <a:spcPct val="100000"/>
              </a:lnSpc>
              <a:spcBef>
                <a:spcPts val="60"/>
              </a:spcBef>
              <a:buClr>
                <a:srgbClr val="FFCC00"/>
              </a:buClr>
              <a:buSzPct val="112000"/>
              <a:buChar char="•"/>
              <a:tabLst>
                <a:tab pos="128270" algn="l"/>
              </a:tabLst>
            </a:pP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13.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Listado de Especies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Silvestres </a:t>
            </a:r>
            <a:r>
              <a:rPr sz="1250" spc="20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250" spc="5" dirty="0">
                <a:solidFill>
                  <a:srgbClr val="FFFFFF"/>
                </a:solidFill>
                <a:latin typeface="DejaVu Sans"/>
                <a:cs typeface="DejaVu Sans"/>
              </a:rPr>
              <a:t>Régimen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Protección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Especial incluyendo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el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Catálogo  Español </a:t>
            </a:r>
            <a:r>
              <a:rPr sz="12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Especies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Silvestres</a:t>
            </a:r>
            <a:r>
              <a:rPr sz="12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Amenazadas.</a:t>
            </a:r>
            <a:endParaRPr sz="1250">
              <a:latin typeface="DejaVu Sans"/>
              <a:cs typeface="DejaVu Sans"/>
            </a:endParaRPr>
          </a:p>
          <a:p>
            <a:pPr marL="12700" marR="720090">
              <a:lnSpc>
                <a:spcPts val="1540"/>
              </a:lnSpc>
              <a:spcBef>
                <a:spcPts val="375"/>
              </a:spcBef>
              <a:buClr>
                <a:srgbClr val="FFCC00"/>
              </a:buClr>
              <a:buSzPct val="112000"/>
              <a:buChar char="•"/>
              <a:tabLst>
                <a:tab pos="128270" algn="l"/>
              </a:tabLst>
            </a:pP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14. </a:t>
            </a:r>
            <a:r>
              <a:rPr sz="1250" spc="20" dirty="0">
                <a:solidFill>
                  <a:srgbClr val="FFFFFF"/>
                </a:solidFill>
                <a:latin typeface="DejaVu Sans"/>
                <a:cs typeface="DejaVu Sans"/>
              </a:rPr>
              <a:t>Mapa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de suelos del </a:t>
            </a:r>
            <a:r>
              <a:rPr sz="1250" spc="5" dirty="0">
                <a:solidFill>
                  <a:srgbClr val="FFFFFF"/>
                </a:solidFill>
                <a:latin typeface="DejaVu Sans"/>
                <a:cs typeface="DejaVu Sans"/>
              </a:rPr>
              <a:t>Proyecto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de Lucha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contra la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Desertificación en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el </a:t>
            </a:r>
            <a:r>
              <a:rPr sz="1250" spc="15" dirty="0">
                <a:solidFill>
                  <a:srgbClr val="FFFFFF"/>
                </a:solidFill>
                <a:latin typeface="DejaVu Sans"/>
                <a:cs typeface="DejaVu Sans"/>
              </a:rPr>
              <a:t>Mediterráneo  </a:t>
            </a:r>
            <a:r>
              <a:rPr sz="1250" spc="10" dirty="0">
                <a:solidFill>
                  <a:srgbClr val="FFFFFF"/>
                </a:solidFill>
                <a:latin typeface="DejaVu Sans"/>
                <a:cs typeface="DejaVu Sans"/>
              </a:rPr>
              <a:t>(LUCDEME).</a:t>
            </a:r>
            <a:endParaRPr sz="12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36270"/>
            <a:ext cx="42811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Espais</a:t>
            </a:r>
            <a:r>
              <a:rPr sz="4400" spc="-40" dirty="0"/>
              <a:t> </a:t>
            </a:r>
            <a:r>
              <a:rPr sz="4400" spc="-5" dirty="0"/>
              <a:t>naturals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3709" y="1738630"/>
            <a:ext cx="8039734" cy="4614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marR="5080" indent="-308610" algn="just">
              <a:lnSpc>
                <a:spcPct val="88600"/>
              </a:lnSpc>
              <a:buClr>
                <a:srgbClr val="FFCC00"/>
              </a:buClr>
              <a:buSzPct val="121052"/>
              <a:buChar char="•"/>
              <a:tabLst>
                <a:tab pos="321310" algn="l"/>
              </a:tabLst>
            </a:pPr>
            <a:r>
              <a:rPr sz="285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Convenis </a:t>
            </a:r>
            <a:r>
              <a:rPr sz="285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internacionals: </a:t>
            </a:r>
            <a:r>
              <a:rPr sz="3225" spc="7" baseline="129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de </a:t>
            </a:r>
            <a:r>
              <a:rPr sz="3225" spc="-7" baseline="129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Janeiro </a:t>
            </a:r>
            <a:r>
              <a:rPr sz="3225" spc="7" baseline="129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1992, </a:t>
            </a:r>
            <a:r>
              <a:rPr sz="215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Ramsar </a:t>
            </a:r>
            <a:r>
              <a:rPr sz="215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1971, </a:t>
            </a:r>
            <a:r>
              <a:rPr sz="215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Berna </a:t>
            </a:r>
            <a:r>
              <a:rPr sz="215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1979, </a:t>
            </a:r>
            <a:r>
              <a:rPr sz="215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 </a:t>
            </a:r>
            <a:r>
              <a:rPr sz="215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1979, </a:t>
            </a:r>
            <a:r>
              <a:rPr sz="2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</a:t>
            </a:r>
            <a:r>
              <a:rPr sz="215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1976,  </a:t>
            </a:r>
            <a:r>
              <a:rPr sz="2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Oslo </a:t>
            </a:r>
            <a:r>
              <a:rPr sz="215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1972 </a:t>
            </a:r>
            <a:r>
              <a:rPr sz="21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(OSPAR), </a:t>
            </a:r>
            <a:r>
              <a:rPr sz="215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 climàtic </a:t>
            </a:r>
            <a:r>
              <a:rPr sz="215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</a:t>
            </a:r>
            <a:r>
              <a:rPr sz="2150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</a:t>
            </a:r>
            <a:r>
              <a:rPr sz="215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1992.</a:t>
            </a:r>
            <a:endParaRPr lang="ca-ES" sz="2150" spc="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310" marR="5080" indent="-308610" algn="just">
              <a:lnSpc>
                <a:spcPct val="88600"/>
              </a:lnSpc>
              <a:buClr>
                <a:srgbClr val="FFCC00"/>
              </a:buClr>
              <a:buSzPct val="121052"/>
              <a:buChar char="•"/>
              <a:tabLst>
                <a:tab pos="321310" algn="l"/>
              </a:tabLst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310" marR="641985" indent="-308610" algn="just">
              <a:lnSpc>
                <a:spcPct val="86500"/>
              </a:lnSpc>
              <a:spcBef>
                <a:spcPts val="320"/>
              </a:spcBef>
              <a:buClr>
                <a:srgbClr val="FFCC00"/>
              </a:buClr>
              <a:buSzPct val="121052"/>
              <a:buChar char="•"/>
              <a:tabLst>
                <a:tab pos="321310" algn="l"/>
              </a:tabLst>
            </a:pPr>
            <a:r>
              <a:rPr sz="285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Normativa </a:t>
            </a:r>
            <a:r>
              <a:rPr sz="285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comunitària: </a:t>
            </a:r>
            <a:r>
              <a:rPr sz="3750" spc="-7" baseline="111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</a:t>
            </a:r>
            <a:r>
              <a:rPr sz="3750" baseline="111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ocells </a:t>
            </a:r>
            <a:r>
              <a:rPr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409/1979/CEE, </a:t>
            </a:r>
            <a:r>
              <a:rPr sz="25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</a:t>
            </a:r>
            <a:r>
              <a:rPr sz="25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hàbitats</a:t>
            </a:r>
            <a:r>
              <a:rPr sz="25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43/92/CEE</a:t>
            </a:r>
            <a:endParaRPr lang="ca-ES" sz="2500" spc="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310" marR="641985" indent="-308610" algn="just">
              <a:lnSpc>
                <a:spcPct val="86500"/>
              </a:lnSpc>
              <a:spcBef>
                <a:spcPts val="320"/>
              </a:spcBef>
              <a:buClr>
                <a:srgbClr val="FFCC00"/>
              </a:buClr>
              <a:buSzPct val="121052"/>
              <a:buChar char="•"/>
              <a:tabLst>
                <a:tab pos="321310" algn="l"/>
              </a:tabLst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310" marR="64769" indent="-308610">
              <a:lnSpc>
                <a:spcPct val="89700"/>
              </a:lnSpc>
              <a:spcBef>
                <a:spcPts val="95"/>
              </a:spcBef>
              <a:buClr>
                <a:srgbClr val="FFCC00"/>
              </a:buClr>
              <a:buSzPct val="121052"/>
              <a:buChar char="•"/>
              <a:tabLst>
                <a:tab pos="321310" algn="l"/>
                <a:tab pos="1075690" algn="l"/>
              </a:tabLst>
            </a:pPr>
            <a:r>
              <a:rPr sz="285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Llei </a:t>
            </a:r>
            <a:r>
              <a:rPr sz="285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estatal: </a:t>
            </a:r>
            <a:r>
              <a:rPr sz="3750" spc="-15" baseline="111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</a:t>
            </a:r>
            <a:r>
              <a:rPr sz="3750" spc="7" baseline="111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42/2007, </a:t>
            </a:r>
            <a:r>
              <a:rPr sz="3750" spc="15" baseline="111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13 </a:t>
            </a:r>
            <a:r>
              <a:rPr sz="3750" spc="7" baseline="111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3750" spc="-7" baseline="111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diciembre, </a:t>
            </a:r>
            <a:r>
              <a:rPr sz="25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25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Patrimonio </a:t>
            </a:r>
            <a:r>
              <a:rPr sz="25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sz="25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z="25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25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Biodiversidad</a:t>
            </a:r>
            <a:r>
              <a:rPr sz="285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sz="2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Llei</a:t>
            </a:r>
            <a:r>
              <a:rPr lang="ca-ES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41/2010, de </a:t>
            </a:r>
            <a:r>
              <a:rPr sz="25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 </a:t>
            </a:r>
            <a:r>
              <a:rPr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25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 </a:t>
            </a:r>
            <a:r>
              <a:rPr sz="25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marí; </a:t>
            </a:r>
            <a:r>
              <a:rPr sz="21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 </a:t>
            </a:r>
            <a:r>
              <a:rPr sz="215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30/2014, de 4 de </a:t>
            </a:r>
            <a:r>
              <a:rPr sz="2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diciembre, </a:t>
            </a:r>
            <a:r>
              <a:rPr sz="215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150" spc="-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sz="215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Nacionales</a:t>
            </a:r>
            <a:endParaRPr lang="ca-ES" sz="2150" spc="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310" marR="64769" indent="-308610" algn="just">
              <a:lnSpc>
                <a:spcPct val="89700"/>
              </a:lnSpc>
              <a:spcBef>
                <a:spcPts val="95"/>
              </a:spcBef>
              <a:buClr>
                <a:srgbClr val="FFCC00"/>
              </a:buClr>
              <a:buSzPct val="121052"/>
              <a:buChar char="•"/>
              <a:tabLst>
                <a:tab pos="321310" algn="l"/>
                <a:tab pos="1075690" algn="l"/>
              </a:tabLst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310" marR="938530" indent="-308610" algn="just">
              <a:lnSpc>
                <a:spcPct val="87300"/>
              </a:lnSpc>
              <a:spcBef>
                <a:spcPts val="375"/>
              </a:spcBef>
              <a:buClr>
                <a:srgbClr val="FFCC00"/>
              </a:buClr>
              <a:buSzPct val="121052"/>
              <a:buChar char="•"/>
              <a:tabLst>
                <a:tab pos="321310" algn="l"/>
              </a:tabLst>
            </a:pPr>
            <a:r>
              <a:rPr sz="285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Llei </a:t>
            </a:r>
            <a:r>
              <a:rPr sz="285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12/1985, </a:t>
            </a:r>
            <a:r>
              <a:rPr sz="285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85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sz="285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85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juny, d’espais  naturals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Real </a:t>
            </a:r>
            <a:r>
              <a:rPr spc="-20" dirty="0"/>
              <a:t>Decreto </a:t>
            </a:r>
            <a:r>
              <a:rPr spc="-10" dirty="0"/>
              <a:t>556/2011, </a:t>
            </a:r>
            <a:r>
              <a:rPr dirty="0"/>
              <a:t>de </a:t>
            </a:r>
            <a:r>
              <a:rPr spc="-5" dirty="0"/>
              <a:t>20 de abril, para  </a:t>
            </a:r>
            <a:r>
              <a:rPr spc="-10" dirty="0"/>
              <a:t>el </a:t>
            </a:r>
            <a:r>
              <a:rPr spc="-20" dirty="0"/>
              <a:t>desarrollo </a:t>
            </a:r>
            <a:r>
              <a:rPr spc="-5" dirty="0"/>
              <a:t>del Inventario Español del  </a:t>
            </a:r>
            <a:r>
              <a:rPr spc="-20" dirty="0"/>
              <a:t>Patrimonio </a:t>
            </a:r>
            <a:r>
              <a:rPr spc="-5" dirty="0"/>
              <a:t>Natural </a:t>
            </a:r>
            <a:r>
              <a:rPr dirty="0"/>
              <a:t>y la </a:t>
            </a:r>
            <a:r>
              <a:rPr spc="-5" dirty="0"/>
              <a:t>Biodiversidad</a:t>
            </a:r>
            <a:r>
              <a:rPr spc="-35" dirty="0"/>
              <a:t> </a:t>
            </a:r>
            <a:r>
              <a:rPr spc="-5" dirty="0"/>
              <a:t>(iii)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1829"/>
            <a:ext cx="7263765" cy="197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117857"/>
              <a:buChar char="•"/>
              <a:tabLst>
                <a:tab pos="354965" algn="l"/>
                <a:tab pos="355600" algn="l"/>
              </a:tabLst>
            </a:pPr>
            <a:r>
              <a:rPr sz="1400" spc="-10" dirty="0">
                <a:solidFill>
                  <a:srgbClr val="FFFFFF"/>
                </a:solidFill>
                <a:latin typeface="DejaVu Sans"/>
                <a:cs typeface="DejaVu Sans"/>
              </a:rPr>
              <a:t>15. </a:t>
            </a:r>
            <a:r>
              <a:rPr sz="1400" dirty="0">
                <a:solidFill>
                  <a:srgbClr val="FFFFFF"/>
                </a:solidFill>
                <a:latin typeface="DejaVu Sans"/>
                <a:cs typeface="DejaVu Sans"/>
              </a:rPr>
              <a:t>Mapa </a:t>
            </a:r>
            <a:r>
              <a:rPr sz="1400" spc="-15" dirty="0">
                <a:solidFill>
                  <a:srgbClr val="FFFFFF"/>
                </a:solidFill>
                <a:latin typeface="DejaVu Sans"/>
                <a:cs typeface="DejaVu Sans"/>
              </a:rPr>
              <a:t>Forestal </a:t>
            </a:r>
            <a:r>
              <a:rPr sz="1400" dirty="0">
                <a:solidFill>
                  <a:srgbClr val="FFFFFF"/>
                </a:solidFill>
                <a:latin typeface="DejaVu Sans"/>
                <a:cs typeface="DejaVu Sans"/>
              </a:rPr>
              <a:t>de</a:t>
            </a:r>
            <a:r>
              <a:rPr sz="1400" spc="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DejaVu Sans"/>
                <a:cs typeface="DejaVu Sans"/>
              </a:rPr>
              <a:t>España.</a:t>
            </a:r>
            <a:endParaRPr sz="1400" dirty="0">
              <a:latin typeface="DejaVu Sans"/>
              <a:cs typeface="DejaVu Sans"/>
            </a:endParaRPr>
          </a:p>
          <a:p>
            <a:pPr marL="355600" marR="444500" indent="-342900">
              <a:lnSpc>
                <a:spcPct val="100000"/>
              </a:lnSpc>
              <a:spcBef>
                <a:spcPts val="370"/>
              </a:spcBef>
              <a:buClr>
                <a:srgbClr val="FFCC00"/>
              </a:buClr>
              <a:buSzPct val="117857"/>
              <a:buChar char="•"/>
              <a:tabLst>
                <a:tab pos="354965" algn="l"/>
                <a:tab pos="355600" algn="l"/>
              </a:tabLst>
            </a:pPr>
            <a:r>
              <a:rPr sz="1400" spc="-10" dirty="0">
                <a:solidFill>
                  <a:srgbClr val="FFFFFF"/>
                </a:solidFill>
                <a:latin typeface="DejaVu Sans"/>
                <a:cs typeface="DejaVu Sans"/>
              </a:rPr>
              <a:t>16. </a:t>
            </a:r>
            <a:r>
              <a:rPr sz="1400" spc="-30" dirty="0">
                <a:solidFill>
                  <a:srgbClr val="FFFFFF"/>
                </a:solidFill>
                <a:latin typeface="DejaVu Sans"/>
                <a:cs typeface="DejaVu Sans"/>
              </a:rPr>
              <a:t>Red </a:t>
            </a:r>
            <a:r>
              <a:rPr sz="1400" spc="-5" dirty="0">
                <a:solidFill>
                  <a:srgbClr val="FFFFFF"/>
                </a:solidFill>
                <a:latin typeface="DejaVu Sans"/>
                <a:cs typeface="DejaVu Sans"/>
              </a:rPr>
              <a:t>de Estaciones </a:t>
            </a:r>
            <a:r>
              <a:rPr sz="1400" dirty="0">
                <a:solidFill>
                  <a:srgbClr val="FFFFFF"/>
                </a:solidFill>
                <a:latin typeface="DejaVu Sans"/>
                <a:cs typeface="DejaVu Sans"/>
              </a:rPr>
              <a:t>Experimentales </a:t>
            </a:r>
            <a:r>
              <a:rPr sz="1400" spc="-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400" dirty="0">
                <a:solidFill>
                  <a:srgbClr val="FFFFFF"/>
                </a:solidFill>
                <a:latin typeface="DejaVu Sans"/>
                <a:cs typeface="DejaVu Sans"/>
              </a:rPr>
              <a:t>Seguimiento de la </a:t>
            </a:r>
            <a:r>
              <a:rPr sz="1400" spc="-5" dirty="0">
                <a:solidFill>
                  <a:srgbClr val="FFFFFF"/>
                </a:solidFill>
                <a:latin typeface="DejaVu Sans"/>
                <a:cs typeface="DejaVu Sans"/>
              </a:rPr>
              <a:t>Erosión </a:t>
            </a:r>
            <a:r>
              <a:rPr sz="1400" dirty="0">
                <a:solidFill>
                  <a:srgbClr val="FFFFFF"/>
                </a:solidFill>
                <a:latin typeface="DejaVu Sans"/>
                <a:cs typeface="DejaVu Sans"/>
              </a:rPr>
              <a:t>y </a:t>
            </a:r>
            <a:r>
              <a:rPr sz="1400" spc="5" dirty="0">
                <a:solidFill>
                  <a:srgbClr val="FFFFFF"/>
                </a:solidFill>
                <a:latin typeface="DejaVu Sans"/>
                <a:cs typeface="DejaVu Sans"/>
              </a:rPr>
              <a:t>la  </a:t>
            </a:r>
            <a:r>
              <a:rPr sz="1400" spc="-5" dirty="0">
                <a:solidFill>
                  <a:srgbClr val="FFFFFF"/>
                </a:solidFill>
                <a:latin typeface="DejaVu Sans"/>
                <a:cs typeface="DejaVu Sans"/>
              </a:rPr>
              <a:t>Desertificación (RESEL).</a:t>
            </a:r>
            <a:endParaRPr sz="14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Clr>
                <a:srgbClr val="FFCC00"/>
              </a:buClr>
              <a:buSzPct val="117857"/>
              <a:buChar char="•"/>
              <a:tabLst>
                <a:tab pos="354965" algn="l"/>
                <a:tab pos="355600" algn="l"/>
              </a:tabLst>
            </a:pPr>
            <a:r>
              <a:rPr sz="1400" spc="-10" dirty="0">
                <a:solidFill>
                  <a:srgbClr val="FFFFFF"/>
                </a:solidFill>
                <a:latin typeface="DejaVu Sans"/>
                <a:cs typeface="DejaVu Sans"/>
              </a:rPr>
              <a:t>17. </a:t>
            </a:r>
            <a:r>
              <a:rPr sz="1400" spc="-30" dirty="0">
                <a:solidFill>
                  <a:srgbClr val="FFFFFF"/>
                </a:solidFill>
                <a:latin typeface="DejaVu Sans"/>
                <a:cs typeface="DejaVu Sans"/>
              </a:rPr>
              <a:t>Red </a:t>
            </a:r>
            <a:r>
              <a:rPr sz="1400" spc="-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400" dirty="0">
                <a:solidFill>
                  <a:srgbClr val="FFFFFF"/>
                </a:solidFill>
                <a:latin typeface="DejaVu Sans"/>
                <a:cs typeface="DejaVu Sans"/>
              </a:rPr>
              <a:t>vías</a:t>
            </a:r>
            <a:r>
              <a:rPr sz="1400" spc="3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DejaVu Sans"/>
                <a:cs typeface="DejaVu Sans"/>
              </a:rPr>
              <a:t>pecuarias.</a:t>
            </a:r>
            <a:endParaRPr sz="14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Clr>
                <a:srgbClr val="FFCC00"/>
              </a:buClr>
              <a:buSzPct val="117857"/>
              <a:buChar char="•"/>
              <a:tabLst>
                <a:tab pos="354965" algn="l"/>
                <a:tab pos="355600" algn="l"/>
              </a:tabLst>
            </a:pPr>
            <a:r>
              <a:rPr sz="1400" spc="-10" dirty="0">
                <a:solidFill>
                  <a:srgbClr val="FFFFFF"/>
                </a:solidFill>
                <a:latin typeface="DejaVu Sans"/>
                <a:cs typeface="DejaVu Sans"/>
              </a:rPr>
              <a:t>18. </a:t>
            </a:r>
            <a:r>
              <a:rPr sz="1400" spc="-15" dirty="0">
                <a:solidFill>
                  <a:srgbClr val="FFFFFF"/>
                </a:solidFill>
                <a:latin typeface="DejaVu Sans"/>
                <a:cs typeface="DejaVu Sans"/>
              </a:rPr>
              <a:t>Registro </a:t>
            </a:r>
            <a:r>
              <a:rPr sz="1400" spc="-5" dirty="0">
                <a:solidFill>
                  <a:srgbClr val="FFFFFF"/>
                </a:solidFill>
                <a:latin typeface="DejaVu Sans"/>
                <a:cs typeface="DejaVu Sans"/>
              </a:rPr>
              <a:t>Estatal </a:t>
            </a:r>
            <a:r>
              <a:rPr sz="140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400" spc="-5" dirty="0">
                <a:solidFill>
                  <a:srgbClr val="FFFFFF"/>
                </a:solidFill>
                <a:latin typeface="DejaVu Sans"/>
                <a:cs typeface="DejaVu Sans"/>
              </a:rPr>
              <a:t>Infractores </a:t>
            </a:r>
            <a:r>
              <a:rPr sz="1400" dirty="0">
                <a:solidFill>
                  <a:srgbClr val="FFFFFF"/>
                </a:solidFill>
                <a:latin typeface="DejaVu Sans"/>
                <a:cs typeface="DejaVu Sans"/>
              </a:rPr>
              <a:t>de Caza y</a:t>
            </a:r>
            <a:r>
              <a:rPr sz="1400" spc="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DejaVu Sans"/>
                <a:cs typeface="DejaVu Sans"/>
              </a:rPr>
              <a:t>Pesca.</a:t>
            </a:r>
            <a:endParaRPr sz="1400" dirty="0">
              <a:latin typeface="DejaVu Sans"/>
              <a:cs typeface="DejaVu Sans"/>
            </a:endParaRPr>
          </a:p>
          <a:p>
            <a:pPr marL="355600" marR="5080" indent="-342900">
              <a:lnSpc>
                <a:spcPct val="100000"/>
              </a:lnSpc>
              <a:spcBef>
                <a:spcPts val="370"/>
              </a:spcBef>
              <a:buClr>
                <a:srgbClr val="FFCC00"/>
              </a:buClr>
              <a:buSzPct val="117857"/>
              <a:buChar char="•"/>
              <a:tabLst>
                <a:tab pos="354965" algn="l"/>
                <a:tab pos="355600" algn="l"/>
              </a:tabLst>
            </a:pPr>
            <a:r>
              <a:rPr sz="1400" spc="-10" dirty="0">
                <a:solidFill>
                  <a:srgbClr val="FFFFFF"/>
                </a:solidFill>
                <a:latin typeface="DejaVu Sans"/>
                <a:cs typeface="DejaVu Sans"/>
              </a:rPr>
              <a:t>19. </a:t>
            </a:r>
            <a:r>
              <a:rPr sz="1400" spc="-15" dirty="0">
                <a:solidFill>
                  <a:srgbClr val="FFFFFF"/>
                </a:solidFill>
                <a:latin typeface="DejaVu Sans"/>
                <a:cs typeface="DejaVu Sans"/>
              </a:rPr>
              <a:t>Registro </a:t>
            </a:r>
            <a:r>
              <a:rPr sz="1400" dirty="0">
                <a:solidFill>
                  <a:srgbClr val="FFFFFF"/>
                </a:solidFill>
                <a:latin typeface="DejaVu Sans"/>
                <a:cs typeface="DejaVu Sans"/>
              </a:rPr>
              <a:t>y catálogo nacional </a:t>
            </a:r>
            <a:r>
              <a:rPr sz="1400" spc="-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400" dirty="0">
                <a:solidFill>
                  <a:srgbClr val="FFFFFF"/>
                </a:solidFill>
                <a:latin typeface="DejaVu Sans"/>
                <a:cs typeface="DejaVu Sans"/>
              </a:rPr>
              <a:t>materiales de </a:t>
            </a:r>
            <a:r>
              <a:rPr sz="1400" spc="-5" dirty="0">
                <a:solidFill>
                  <a:srgbClr val="FFFFFF"/>
                </a:solidFill>
                <a:latin typeface="DejaVu Sans"/>
                <a:cs typeface="DejaVu Sans"/>
              </a:rPr>
              <a:t>base </a:t>
            </a:r>
            <a:r>
              <a:rPr sz="1400" dirty="0">
                <a:solidFill>
                  <a:srgbClr val="FFFFFF"/>
                </a:solidFill>
                <a:latin typeface="DejaVu Sans"/>
                <a:cs typeface="DejaVu Sans"/>
              </a:rPr>
              <a:t>para la </a:t>
            </a:r>
            <a:r>
              <a:rPr sz="1400" spc="-5" dirty="0">
                <a:solidFill>
                  <a:srgbClr val="FFFFFF"/>
                </a:solidFill>
                <a:latin typeface="DejaVu Sans"/>
                <a:cs typeface="DejaVu Sans"/>
              </a:rPr>
              <a:t>producción </a:t>
            </a:r>
            <a:r>
              <a:rPr sz="1400" dirty="0">
                <a:solidFill>
                  <a:srgbClr val="FFFFFF"/>
                </a:solidFill>
                <a:latin typeface="DejaVu Sans"/>
                <a:cs typeface="DejaVu Sans"/>
              </a:rPr>
              <a:t>de  material </a:t>
            </a:r>
            <a:r>
              <a:rPr sz="1400" spc="-10" dirty="0">
                <a:solidFill>
                  <a:srgbClr val="FFFFFF"/>
                </a:solidFill>
                <a:latin typeface="DejaVu Sans"/>
                <a:cs typeface="DejaVu Sans"/>
              </a:rPr>
              <a:t>forestal </a:t>
            </a:r>
            <a:r>
              <a:rPr sz="1400" dirty="0">
                <a:solidFill>
                  <a:srgbClr val="FFFFFF"/>
                </a:solidFill>
                <a:latin typeface="DejaVu Sans"/>
                <a:cs typeface="DejaVu Sans"/>
              </a:rPr>
              <a:t>de</a:t>
            </a:r>
            <a:r>
              <a:rPr sz="1400" spc="-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DejaVu Sans"/>
                <a:cs typeface="DejaVu Sans"/>
              </a:rPr>
              <a:t>reproducción.</a:t>
            </a:r>
            <a:endParaRPr sz="1400" dirty="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Clr>
                <a:srgbClr val="FFCC00"/>
              </a:buClr>
              <a:buSzPct val="117857"/>
              <a:buChar char="•"/>
              <a:tabLst>
                <a:tab pos="354965" algn="l"/>
                <a:tab pos="355600" algn="l"/>
              </a:tabLst>
            </a:pPr>
            <a:r>
              <a:rPr sz="1400" spc="-10" dirty="0">
                <a:solidFill>
                  <a:srgbClr val="FFFFFF"/>
                </a:solidFill>
                <a:latin typeface="DejaVu Sans"/>
                <a:cs typeface="DejaVu Sans"/>
              </a:rPr>
              <a:t>20. </a:t>
            </a:r>
            <a:r>
              <a:rPr sz="1400" spc="-5" dirty="0">
                <a:solidFill>
                  <a:srgbClr val="FFFFFF"/>
                </a:solidFill>
                <a:latin typeface="DejaVu Sans"/>
                <a:cs typeface="DejaVu Sans"/>
              </a:rPr>
              <a:t>Zonas </a:t>
            </a:r>
            <a:r>
              <a:rPr sz="1400" dirty="0">
                <a:solidFill>
                  <a:srgbClr val="FFFFFF"/>
                </a:solidFill>
                <a:latin typeface="DejaVu Sans"/>
                <a:cs typeface="DejaVu Sans"/>
              </a:rPr>
              <a:t>de Alto </a:t>
            </a:r>
            <a:r>
              <a:rPr sz="1400" spc="-5" dirty="0">
                <a:solidFill>
                  <a:srgbClr val="FFFFFF"/>
                </a:solidFill>
                <a:latin typeface="DejaVu Sans"/>
                <a:cs typeface="DejaVu Sans"/>
              </a:rPr>
              <a:t>Riesgo </a:t>
            </a:r>
            <a:r>
              <a:rPr sz="1400" dirty="0">
                <a:solidFill>
                  <a:srgbClr val="FFFFFF"/>
                </a:solidFill>
                <a:latin typeface="DejaVu Sans"/>
                <a:cs typeface="DejaVu Sans"/>
              </a:rPr>
              <a:t>de</a:t>
            </a:r>
            <a:r>
              <a:rPr sz="1400" spc="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DejaVu Sans"/>
                <a:cs typeface="DejaVu Sans"/>
              </a:rPr>
              <a:t>Incendio.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3685539"/>
            <a:ext cx="4453572" cy="2840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58190"/>
            <a:ext cx="797496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Legislació </a:t>
            </a:r>
            <a:r>
              <a:rPr spc="-15" dirty="0"/>
              <a:t>forestal </a:t>
            </a:r>
            <a:r>
              <a:rPr dirty="0"/>
              <a:t>de </a:t>
            </a:r>
            <a:r>
              <a:rPr spc="-5" dirty="0"/>
              <a:t>l‘Estat </a:t>
            </a:r>
            <a:r>
              <a:rPr dirty="0"/>
              <a:t>i de </a:t>
            </a:r>
            <a:r>
              <a:rPr spc="-5" dirty="0"/>
              <a:t>les </a:t>
            </a:r>
            <a:r>
              <a:rPr spc="10" dirty="0"/>
              <a:t>CCAA</a:t>
            </a:r>
            <a:r>
              <a:rPr spc="-120" dirty="0"/>
              <a:t> </a:t>
            </a:r>
            <a:r>
              <a:rPr spc="-5" dirty="0"/>
              <a:t>(i)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0560"/>
            <a:ext cx="8064500" cy="3769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1470" indent="-318770">
              <a:lnSpc>
                <a:spcPct val="100000"/>
              </a:lnSpc>
              <a:spcBef>
                <a:spcPts val="130"/>
              </a:spcBef>
              <a:buClr>
                <a:srgbClr val="FFCC00"/>
              </a:buClr>
              <a:buSzPct val="121212"/>
              <a:buFont typeface="DejaVu Sans"/>
              <a:buChar char="•"/>
              <a:tabLst>
                <a:tab pos="330835" algn="l"/>
                <a:tab pos="331470" algn="l"/>
              </a:tabLst>
            </a:pPr>
            <a:r>
              <a:rPr sz="1650" b="1" spc="20" dirty="0">
                <a:solidFill>
                  <a:srgbClr val="FFFFFF"/>
                </a:solidFill>
                <a:latin typeface="DejaVu Sans"/>
                <a:cs typeface="DejaVu Sans"/>
              </a:rPr>
              <a:t>A. </a:t>
            </a:r>
            <a:r>
              <a:rPr sz="1650" b="1" spc="10" dirty="0">
                <a:solidFill>
                  <a:srgbClr val="FFFFFF"/>
                </a:solidFill>
                <a:latin typeface="DejaVu Sans"/>
                <a:cs typeface="DejaVu Sans"/>
              </a:rPr>
              <a:t>Estatal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: Art.</a:t>
            </a:r>
            <a:r>
              <a:rPr sz="1650" spc="-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149.1.23’CE</a:t>
            </a:r>
            <a:endParaRPr sz="1650">
              <a:latin typeface="DejaVu Sans"/>
              <a:cs typeface="DejaVu Sans"/>
            </a:endParaRPr>
          </a:p>
          <a:p>
            <a:pPr marL="330835" marR="1213485" indent="-318770">
              <a:lnSpc>
                <a:spcPct val="101499"/>
              </a:lnSpc>
              <a:spcBef>
                <a:spcPts val="420"/>
              </a:spcBef>
              <a:buClr>
                <a:srgbClr val="FFCC00"/>
              </a:buClr>
              <a:buSzPct val="121212"/>
              <a:buChar char="•"/>
              <a:tabLst>
                <a:tab pos="330835" algn="l"/>
                <a:tab pos="331470" algn="l"/>
              </a:tabLst>
            </a:pPr>
            <a:r>
              <a:rPr sz="1650" dirty="0">
                <a:solidFill>
                  <a:srgbClr val="FFFFFF"/>
                </a:solidFill>
                <a:latin typeface="DejaVu Sans"/>
                <a:cs typeface="DejaVu Sans"/>
              </a:rPr>
              <a:t>Ley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42/2007,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de 13 de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diciembre,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del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Patrimonio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Natural y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la 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Biodiversidad</a:t>
            </a:r>
            <a:endParaRPr sz="1650">
              <a:latin typeface="DejaVu Sans"/>
              <a:cs typeface="DejaVu Sans"/>
            </a:endParaRPr>
          </a:p>
          <a:p>
            <a:pPr marL="330835" marR="52705" indent="-318770">
              <a:lnSpc>
                <a:spcPct val="101499"/>
              </a:lnSpc>
              <a:spcBef>
                <a:spcPts val="430"/>
              </a:spcBef>
              <a:buClr>
                <a:srgbClr val="FFCC00"/>
              </a:buClr>
              <a:buSzPct val="121212"/>
              <a:buChar char="•"/>
              <a:tabLst>
                <a:tab pos="330835" algn="l"/>
                <a:tab pos="331470" algn="l"/>
              </a:tabLst>
            </a:pP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Llei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43/2003, de 21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novembre,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650" spc="-5" dirty="0">
                <a:solidFill>
                  <a:srgbClr val="FFFFFF"/>
                </a:solidFill>
                <a:latin typeface="DejaVu Sans"/>
                <a:cs typeface="DejaVu Sans"/>
              </a:rPr>
              <a:t>Forests </a:t>
            </a:r>
            <a:r>
              <a:rPr sz="1650" spc="25" dirty="0">
                <a:solidFill>
                  <a:srgbClr val="FFFFFF"/>
                </a:solidFill>
                <a:latin typeface="DejaVu Sans"/>
                <a:cs typeface="DejaVu Sans"/>
              </a:rPr>
              <a:t>(</a:t>
            </a:r>
            <a:r>
              <a:rPr sz="1650" b="1" spc="25" dirty="0">
                <a:solidFill>
                  <a:srgbClr val="FFFFFF"/>
                </a:solidFill>
                <a:latin typeface="DejaVu Sans"/>
                <a:cs typeface="DejaVu Sans"/>
              </a:rPr>
              <a:t>Ley </a:t>
            </a:r>
            <a:r>
              <a:rPr sz="1650" b="1" spc="15" dirty="0">
                <a:solidFill>
                  <a:srgbClr val="FFFFFF"/>
                </a:solidFill>
                <a:latin typeface="DejaVu Sans"/>
                <a:cs typeface="DejaVu Sans"/>
              </a:rPr>
              <a:t>de Montes, LM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), va 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derogar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la Llei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forestal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espanyola de 8 de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juny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de</a:t>
            </a:r>
            <a:r>
              <a:rPr sz="165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1957</a:t>
            </a:r>
            <a:endParaRPr sz="1650">
              <a:latin typeface="DejaVu Sans"/>
              <a:cs typeface="DejaVu Sans"/>
            </a:endParaRPr>
          </a:p>
          <a:p>
            <a:pPr marL="330835" marR="5080" indent="-318770" algn="just">
              <a:lnSpc>
                <a:spcPct val="101800"/>
              </a:lnSpc>
              <a:spcBef>
                <a:spcPts val="425"/>
              </a:spcBef>
              <a:buClr>
                <a:srgbClr val="FFCC00"/>
              </a:buClr>
              <a:buSzPct val="121212"/>
              <a:buChar char="•"/>
              <a:tabLst>
                <a:tab pos="331470" algn="l"/>
              </a:tabLst>
            </a:pP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Objecte és garantir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conservació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i protecció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les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forests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espanyoles,  promovent-ne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la restauració,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millora, sostenibilitat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i aprofitament 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racional, tot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recolzant-se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la solidaritat col·lectiva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la cohesió social  (article 1).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Sota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els principis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sostenibilitat,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conservació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i restauració 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la biodiversitat, col·laboració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cooperació de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les administracions  públiques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l’elaboració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650" dirty="0">
                <a:solidFill>
                  <a:srgbClr val="FFFFFF"/>
                </a:solidFill>
                <a:latin typeface="DejaVu Sans"/>
                <a:cs typeface="DejaVu Sans"/>
              </a:rPr>
              <a:t>execució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les polítiques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forestal,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així </a:t>
            </a:r>
            <a:r>
              <a:rPr sz="1650" spc="20" dirty="0">
                <a:solidFill>
                  <a:srgbClr val="FFFFFF"/>
                </a:solidFill>
                <a:latin typeface="DejaVu Sans"/>
                <a:cs typeface="DejaVu Sans"/>
              </a:rPr>
              <a:t>com 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la participació dels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diferents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sectors socials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econòmics en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aqueixa  tasca, fa d’ella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una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Llei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portadora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dels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valors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europeus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internacionals </a:t>
            </a:r>
            <a:r>
              <a:rPr sz="1650" spc="54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la política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gestió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les </a:t>
            </a:r>
            <a:r>
              <a:rPr sz="1650" spc="5" dirty="0">
                <a:solidFill>
                  <a:srgbClr val="FFFFFF"/>
                </a:solidFill>
                <a:latin typeface="DejaVu Sans"/>
                <a:cs typeface="DejaVu Sans"/>
              </a:rPr>
              <a:t>forests. </a:t>
            </a:r>
            <a:r>
              <a:rPr sz="1650" spc="25" dirty="0">
                <a:solidFill>
                  <a:srgbClr val="FFFFFF"/>
                </a:solidFill>
                <a:latin typeface="DejaVu Sans"/>
                <a:cs typeface="DejaVu Sans"/>
              </a:rPr>
              <a:t>+ </a:t>
            </a:r>
            <a:r>
              <a:rPr sz="1650" spc="10" dirty="0">
                <a:solidFill>
                  <a:srgbClr val="FFFFFF"/>
                </a:solidFill>
                <a:latin typeface="DejaVu Sans"/>
                <a:cs typeface="DejaVu Sans"/>
              </a:rPr>
              <a:t>art.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32</a:t>
            </a:r>
            <a:r>
              <a:rPr sz="165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50" spc="15" dirty="0">
                <a:solidFill>
                  <a:srgbClr val="FFFFFF"/>
                </a:solidFill>
                <a:latin typeface="DejaVu Sans"/>
                <a:cs typeface="DejaVu Sans"/>
              </a:rPr>
              <a:t>LM</a:t>
            </a:r>
            <a:endParaRPr sz="16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829"/>
            <a:ext cx="748728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Legislació </a:t>
            </a:r>
            <a:r>
              <a:rPr spc="-15" dirty="0"/>
              <a:t>forestal </a:t>
            </a:r>
            <a:r>
              <a:rPr dirty="0"/>
              <a:t>de </a:t>
            </a:r>
            <a:r>
              <a:rPr spc="-5" dirty="0"/>
              <a:t>l‘Estat </a:t>
            </a:r>
            <a:r>
              <a:rPr dirty="0"/>
              <a:t>i de </a:t>
            </a:r>
            <a:r>
              <a:rPr spc="-5" dirty="0"/>
              <a:t>les</a:t>
            </a:r>
            <a:r>
              <a:rPr spc="-125" dirty="0"/>
              <a:t> </a:t>
            </a:r>
            <a:r>
              <a:rPr spc="10" dirty="0"/>
              <a:t>CCAA  </a:t>
            </a:r>
            <a:r>
              <a:rPr spc="-5" dirty="0"/>
              <a:t>(ii)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1829"/>
            <a:ext cx="8044180" cy="391985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30835" marR="5080" indent="-318770">
              <a:lnSpc>
                <a:spcPct val="101099"/>
              </a:lnSpc>
              <a:spcBef>
                <a:spcPts val="85"/>
              </a:spcBef>
              <a:buClr>
                <a:srgbClr val="FFCC00"/>
              </a:buClr>
              <a:buSzPct val="118918"/>
              <a:buChar char="•"/>
              <a:tabLst>
                <a:tab pos="330835" algn="l"/>
                <a:tab pos="331470" algn="l"/>
              </a:tabLst>
            </a:pP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Principi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precaució, </a:t>
            </a:r>
            <a:r>
              <a:rPr sz="1850" spc="10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virtut del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qual, </a:t>
            </a:r>
            <a:r>
              <a:rPr sz="1850" spc="10" dirty="0">
                <a:solidFill>
                  <a:srgbClr val="FFFFFF"/>
                </a:solidFill>
                <a:latin typeface="DejaVu Sans"/>
                <a:cs typeface="DejaVu Sans"/>
              </a:rPr>
              <a:t>quan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hi hagi una  </a:t>
            </a:r>
            <a:r>
              <a:rPr sz="1850" spc="10" dirty="0">
                <a:solidFill>
                  <a:srgbClr val="FFFFFF"/>
                </a:solidFill>
                <a:latin typeface="DejaVu Sans"/>
                <a:cs typeface="DejaVu Sans"/>
              </a:rPr>
              <a:t>amenaça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reducció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o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pèrdua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substancial de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biodiversitat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no  ha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d’al·legar-se la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falta de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proves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científiques inequívoques com  a raó per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ajornar les mesures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que n’han de pal·liar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seva  </a:t>
            </a:r>
            <a:r>
              <a:rPr sz="1850" spc="10" dirty="0">
                <a:solidFill>
                  <a:srgbClr val="FFFFFF"/>
                </a:solidFill>
                <a:latin typeface="DejaVu Sans"/>
                <a:cs typeface="DejaVu Sans"/>
              </a:rPr>
              <a:t>amenaça;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tanmateix, contempla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el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Canvi Climàtic com a factor  incident en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gestió</a:t>
            </a:r>
            <a:r>
              <a:rPr sz="1850" spc="3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forestal.</a:t>
            </a:r>
            <a:endParaRPr sz="1850">
              <a:latin typeface="DejaVu Sans"/>
              <a:cs typeface="DejaVu Sans"/>
            </a:endParaRPr>
          </a:p>
          <a:p>
            <a:pPr marL="330835" marR="186055" indent="-318770">
              <a:lnSpc>
                <a:spcPct val="101099"/>
              </a:lnSpc>
              <a:spcBef>
                <a:spcPts val="484"/>
              </a:spcBef>
              <a:buClr>
                <a:srgbClr val="FFCC00"/>
              </a:buClr>
              <a:buSzPct val="118918"/>
              <a:buChar char="•"/>
              <a:tabLst>
                <a:tab pos="330835" algn="l"/>
                <a:tab pos="331470" algn="l"/>
              </a:tabLst>
            </a:pP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Cal destacar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el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reconeixement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que </a:t>
            </a:r>
            <a:r>
              <a:rPr sz="1850" spc="-15" dirty="0">
                <a:solidFill>
                  <a:srgbClr val="FFFFFF"/>
                </a:solidFill>
                <a:latin typeface="DejaVu Sans"/>
                <a:cs typeface="DejaVu Sans"/>
              </a:rPr>
              <a:t>ret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funció social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que  </a:t>
            </a:r>
            <a:r>
              <a:rPr sz="1850" spc="-15" dirty="0">
                <a:solidFill>
                  <a:srgbClr val="FFFFFF"/>
                </a:solidFill>
                <a:latin typeface="DejaVu Sans"/>
                <a:cs typeface="DejaVu Sans"/>
              </a:rPr>
              <a:t>exerceixen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els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boscos (article 4), deixant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enrera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així, 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l’enfocament unilateral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de concebre les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forests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únicament com  una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font de recursos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naturals per</a:t>
            </a:r>
            <a:r>
              <a:rPr sz="1850" spc="9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DejaVu Sans"/>
                <a:cs typeface="DejaVu Sans"/>
              </a:rPr>
              <a:t>explotar.</a:t>
            </a:r>
            <a:endParaRPr sz="1850">
              <a:latin typeface="DejaVu Sans"/>
              <a:cs typeface="DejaVu Sans"/>
            </a:endParaRPr>
          </a:p>
          <a:p>
            <a:pPr marL="330835" marR="605155" indent="-318770">
              <a:lnSpc>
                <a:spcPct val="100899"/>
              </a:lnSpc>
              <a:spcBef>
                <a:spcPts val="480"/>
              </a:spcBef>
              <a:buClr>
                <a:srgbClr val="FFCC00"/>
              </a:buClr>
              <a:buSzPct val="118918"/>
              <a:buChar char="•"/>
              <a:tabLst>
                <a:tab pos="330835" algn="l"/>
                <a:tab pos="331470" algn="l"/>
              </a:tabLst>
            </a:pP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Competències de l’Estat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art.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7, </a:t>
            </a:r>
            <a:r>
              <a:rPr sz="1850" spc="15" dirty="0">
                <a:solidFill>
                  <a:srgbClr val="FFFFFF"/>
                </a:solidFill>
                <a:latin typeface="DejaVu Sans"/>
                <a:cs typeface="DejaVu Sans"/>
              </a:rPr>
              <a:t>CCAAs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art.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8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i Administració 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local art. 9</a:t>
            </a:r>
            <a:r>
              <a:rPr sz="1850" spc="10" dirty="0">
                <a:solidFill>
                  <a:srgbClr val="FFFFFF"/>
                </a:solidFill>
                <a:latin typeface="DejaVu Sans"/>
                <a:cs typeface="DejaVu Sans"/>
              </a:rPr>
              <a:t> LM.</a:t>
            </a:r>
            <a:endParaRPr sz="1850">
              <a:latin typeface="DejaVu Sans"/>
              <a:cs typeface="DejaVu Sans"/>
            </a:endParaRPr>
          </a:p>
          <a:p>
            <a:pPr marL="331470" indent="-318770">
              <a:lnSpc>
                <a:spcPct val="100000"/>
              </a:lnSpc>
              <a:spcBef>
                <a:spcPts val="500"/>
              </a:spcBef>
              <a:buClr>
                <a:srgbClr val="FFCC00"/>
              </a:buClr>
              <a:buSzPct val="118918"/>
              <a:buChar char="•"/>
              <a:tabLst>
                <a:tab pos="330835" algn="l"/>
                <a:tab pos="331470" algn="l"/>
              </a:tabLst>
            </a:pP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Obre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porta a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requalificació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terrenys </a:t>
            </a:r>
            <a:r>
              <a:rPr sz="1850" dirty="0">
                <a:solidFill>
                  <a:srgbClr val="FFFFFF"/>
                </a:solidFill>
                <a:latin typeface="DejaVu Sans"/>
                <a:cs typeface="DejaVu Sans"/>
              </a:rPr>
              <a:t>cremats (art.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50</a:t>
            </a:r>
            <a:r>
              <a:rPr sz="1850" spc="30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50" spc="5" dirty="0">
                <a:solidFill>
                  <a:srgbClr val="FFFFFF"/>
                </a:solidFill>
                <a:latin typeface="DejaVu Sans"/>
                <a:cs typeface="DejaVu Sans"/>
              </a:rPr>
              <a:t>LM)</a:t>
            </a:r>
            <a:endParaRPr sz="18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829"/>
            <a:ext cx="748728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Legislació </a:t>
            </a:r>
            <a:r>
              <a:rPr spc="-15" dirty="0"/>
              <a:t>forestal </a:t>
            </a:r>
            <a:r>
              <a:rPr dirty="0"/>
              <a:t>de </a:t>
            </a:r>
            <a:r>
              <a:rPr spc="-5" dirty="0"/>
              <a:t>l‘Estat </a:t>
            </a:r>
            <a:r>
              <a:rPr dirty="0"/>
              <a:t>i de </a:t>
            </a:r>
            <a:r>
              <a:rPr spc="-5" dirty="0"/>
              <a:t>les</a:t>
            </a:r>
            <a:r>
              <a:rPr spc="-125" dirty="0"/>
              <a:t> </a:t>
            </a:r>
            <a:r>
              <a:rPr spc="10" dirty="0"/>
              <a:t>CCAA  </a:t>
            </a:r>
            <a:r>
              <a:rPr spc="-5" dirty="0"/>
              <a:t>(iii)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1829"/>
            <a:ext cx="7973059" cy="3814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47980" indent="-335280">
              <a:lnSpc>
                <a:spcPct val="100000"/>
              </a:lnSpc>
              <a:spcBef>
                <a:spcPts val="110"/>
              </a:spcBef>
              <a:buClr>
                <a:srgbClr val="FFCC00"/>
              </a:buClr>
              <a:buSzPct val="120512"/>
              <a:buFont typeface="DejaVu Sans"/>
              <a:buChar char="•"/>
              <a:tabLst>
                <a:tab pos="347345" algn="l"/>
                <a:tab pos="347980" algn="l"/>
              </a:tabLst>
            </a:pPr>
            <a:r>
              <a:rPr sz="1950" b="1" spc="5" dirty="0">
                <a:solidFill>
                  <a:srgbClr val="FFFFFF"/>
                </a:solidFill>
                <a:latin typeface="DejaVu Sans"/>
                <a:cs typeface="DejaVu Sans"/>
              </a:rPr>
              <a:t>B. Autonòmica catalana (art. 148.18 </a:t>
            </a:r>
            <a:r>
              <a:rPr sz="1950" b="1" dirty="0">
                <a:solidFill>
                  <a:srgbClr val="FFFFFF"/>
                </a:solidFill>
                <a:latin typeface="DejaVu Sans"/>
                <a:cs typeface="DejaVu Sans"/>
              </a:rPr>
              <a:t>i</a:t>
            </a:r>
            <a:r>
              <a:rPr sz="1950" b="1" spc="-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950" b="1" spc="10" dirty="0">
                <a:solidFill>
                  <a:srgbClr val="FFFFFF"/>
                </a:solidFill>
                <a:latin typeface="DejaVu Sans"/>
                <a:cs typeface="DejaVu Sans"/>
              </a:rPr>
              <a:t>9’CE)</a:t>
            </a:r>
            <a:r>
              <a:rPr sz="1950" spc="10" dirty="0">
                <a:solidFill>
                  <a:srgbClr val="FFFFFF"/>
                </a:solidFill>
                <a:latin typeface="DejaVu Sans"/>
                <a:cs typeface="DejaVu Sans"/>
              </a:rPr>
              <a:t>:</a:t>
            </a:r>
            <a:endParaRPr sz="1950">
              <a:latin typeface="DejaVu Sans"/>
              <a:cs typeface="DejaVu Sans"/>
            </a:endParaRPr>
          </a:p>
          <a:p>
            <a:pPr marL="347345" marR="1430020" indent="-335280">
              <a:lnSpc>
                <a:spcPct val="100400"/>
              </a:lnSpc>
              <a:spcBef>
                <a:spcPts val="509"/>
              </a:spcBef>
              <a:buClr>
                <a:srgbClr val="FFCC00"/>
              </a:buClr>
              <a:buSzPct val="120512"/>
              <a:buChar char="•"/>
              <a:tabLst>
                <a:tab pos="347345" algn="l"/>
                <a:tab pos="347980" algn="l"/>
              </a:tabLst>
            </a:pP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Llei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6/1988,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30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març, forestal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Catalunya 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(LF).Objectius, art1</a:t>
            </a:r>
            <a:endParaRPr sz="1950">
              <a:latin typeface="DejaVu Sans"/>
              <a:cs typeface="DejaVu Sans"/>
            </a:endParaRPr>
          </a:p>
          <a:p>
            <a:pPr marL="347345" marR="5080" indent="-335280">
              <a:lnSpc>
                <a:spcPct val="100899"/>
              </a:lnSpc>
              <a:spcBef>
                <a:spcPts val="509"/>
              </a:spcBef>
              <a:buClr>
                <a:srgbClr val="FFCC00"/>
              </a:buClr>
              <a:buSzPct val="120512"/>
              <a:buChar char="•"/>
              <a:tabLst>
                <a:tab pos="347345" algn="l"/>
                <a:tab pos="347980" algn="l"/>
              </a:tabLst>
            </a:pP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Si bé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un dels objectius principal del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legislador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és la  conservació de les masses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boscoses, ho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és també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sobretot,  augmentar-ne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seva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productivitat. </a:t>
            </a:r>
            <a:r>
              <a:rPr sz="1950" spc="-20" dirty="0">
                <a:solidFill>
                  <a:srgbClr val="FFFFFF"/>
                </a:solidFill>
                <a:latin typeface="DejaVu Sans"/>
                <a:cs typeface="DejaVu Sans"/>
              </a:rPr>
              <a:t>Per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això,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la Llei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forestal 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considera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que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l’ús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dels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terrenys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forestals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“ha de garantir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la  disponibilitat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futura dels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recursos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naturals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renovables i la 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conservació dinàmica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medi ambient”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(art.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20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 LF).</a:t>
            </a:r>
            <a:endParaRPr sz="1950">
              <a:latin typeface="DejaVu Sans"/>
              <a:cs typeface="DejaVu Sans"/>
            </a:endParaRPr>
          </a:p>
          <a:p>
            <a:pPr marL="347345" marR="334645" indent="-335280">
              <a:lnSpc>
                <a:spcPct val="100600"/>
              </a:lnSpc>
              <a:spcBef>
                <a:spcPts val="525"/>
              </a:spcBef>
              <a:buClr>
                <a:srgbClr val="FFCC00"/>
              </a:buClr>
              <a:buSzPct val="120512"/>
              <a:buChar char="•"/>
              <a:tabLst>
                <a:tab pos="347345" algn="l"/>
                <a:tab pos="347980" algn="l"/>
              </a:tabLst>
            </a:pP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Unitat mínima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forestal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per evitar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el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fraccionament de les 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explotacions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forestals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(art. 21LF). </a:t>
            </a:r>
            <a:r>
              <a:rPr sz="1950" spc="-20" dirty="0">
                <a:solidFill>
                  <a:srgbClr val="FFFFFF"/>
                </a:solidFill>
                <a:latin typeface="DejaVu Sans"/>
                <a:cs typeface="DejaVu Sans"/>
              </a:rPr>
              <a:t>Fixada </a:t>
            </a:r>
            <a:r>
              <a:rPr sz="1950" spc="10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25 Ha.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Art. 26  </a:t>
            </a:r>
            <a:r>
              <a:rPr sz="1950" spc="5" dirty="0">
                <a:solidFill>
                  <a:srgbClr val="FFFFFF"/>
                </a:solidFill>
                <a:latin typeface="DejaVu Sans"/>
                <a:cs typeface="DejaVu Sans"/>
              </a:rPr>
              <a:t>LM.</a:t>
            </a:r>
            <a:endParaRPr sz="19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829"/>
            <a:ext cx="748728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Legislació </a:t>
            </a:r>
            <a:r>
              <a:rPr spc="-15" dirty="0"/>
              <a:t>forestal </a:t>
            </a:r>
            <a:r>
              <a:rPr dirty="0"/>
              <a:t>de </a:t>
            </a:r>
            <a:r>
              <a:rPr spc="-5" dirty="0"/>
              <a:t>l‘Estat </a:t>
            </a:r>
            <a:r>
              <a:rPr dirty="0"/>
              <a:t>i de </a:t>
            </a:r>
            <a:r>
              <a:rPr spc="-5" dirty="0"/>
              <a:t>les</a:t>
            </a:r>
            <a:r>
              <a:rPr spc="-125" dirty="0"/>
              <a:t> </a:t>
            </a:r>
            <a:r>
              <a:rPr spc="10" dirty="0"/>
              <a:t>CCAA  </a:t>
            </a:r>
            <a:r>
              <a:rPr spc="-5" dirty="0"/>
              <a:t>(iv)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1830"/>
            <a:ext cx="8056880" cy="340867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7500" marR="40640" indent="-304800">
              <a:lnSpc>
                <a:spcPct val="102099"/>
              </a:lnSpc>
              <a:spcBef>
                <a:spcPts val="85"/>
              </a:spcBef>
              <a:buClr>
                <a:srgbClr val="FFCC00"/>
              </a:buClr>
              <a:buSzPct val="120000"/>
              <a:buChar char="•"/>
              <a:tabLst>
                <a:tab pos="316865" algn="l"/>
                <a:tab pos="317500" algn="l"/>
              </a:tabLst>
            </a:pP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Els </a:t>
            </a:r>
            <a:r>
              <a:rPr sz="1750" dirty="0">
                <a:solidFill>
                  <a:srgbClr val="FFFFFF"/>
                </a:solidFill>
                <a:latin typeface="DejaVu Sans"/>
                <a:cs typeface="DejaVu Sans"/>
              </a:rPr>
              <a:t>terrenys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forestals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no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afectats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pels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processos </a:t>
            </a:r>
            <a:r>
              <a:rPr sz="1750" spc="2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consolidació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i 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d'expansió d'estructures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urbanes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preexistents i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que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no formen part 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d'una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explotació agrària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han d'ésser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qualificats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pels instruments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de 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planejament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urbanístic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com a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SNU</a:t>
            </a:r>
            <a:r>
              <a:rPr sz="1750" spc="-2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(22.1).</a:t>
            </a:r>
            <a:endParaRPr sz="1750">
              <a:latin typeface="DejaVu Sans"/>
              <a:cs typeface="DejaVu Sans"/>
            </a:endParaRPr>
          </a:p>
          <a:p>
            <a:pPr marL="317500" indent="-304800">
              <a:lnSpc>
                <a:spcPct val="100000"/>
              </a:lnSpc>
              <a:spcBef>
                <a:spcPts val="509"/>
              </a:spcBef>
              <a:buClr>
                <a:srgbClr val="FFCC00"/>
              </a:buClr>
              <a:buSzPct val="120000"/>
              <a:buChar char="•"/>
              <a:tabLst>
                <a:tab pos="316865" algn="l"/>
                <a:tab pos="317500" algn="l"/>
              </a:tabLst>
            </a:pPr>
            <a:r>
              <a:rPr sz="1750" spc="-35" dirty="0">
                <a:solidFill>
                  <a:srgbClr val="FFFFFF"/>
                </a:solidFill>
                <a:latin typeface="DejaVu Sans"/>
                <a:cs typeface="DejaVu Sans"/>
              </a:rPr>
              <a:t>Terrenys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catalogats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d’UP han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ser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SNU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d’especial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protecció</a:t>
            </a:r>
            <a:r>
              <a:rPr sz="1750" spc="3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(22.2)</a:t>
            </a:r>
            <a:endParaRPr sz="1750">
              <a:latin typeface="DejaVu Sans"/>
              <a:cs typeface="DejaVu Sans"/>
            </a:endParaRPr>
          </a:p>
          <a:p>
            <a:pPr marL="317500" marR="339090" indent="-304800">
              <a:lnSpc>
                <a:spcPct val="101899"/>
              </a:lnSpc>
              <a:spcBef>
                <a:spcPts val="450"/>
              </a:spcBef>
              <a:buClr>
                <a:srgbClr val="FFCC00"/>
              </a:buClr>
              <a:buSzPct val="120000"/>
              <a:buChar char="•"/>
              <a:tabLst>
                <a:tab pos="316865" algn="l"/>
                <a:tab pos="317500" algn="l"/>
              </a:tabLst>
            </a:pP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22.5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“Hom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pot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autoritzar edificacions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vinculades a usos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agraris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i, 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excepcionalment,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noves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edificacions unifamiliars aïllades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en  </a:t>
            </a:r>
            <a:r>
              <a:rPr sz="1750" dirty="0">
                <a:solidFill>
                  <a:srgbClr val="FFFFFF"/>
                </a:solidFill>
                <a:latin typeface="DejaVu Sans"/>
                <a:cs typeface="DejaVu Sans"/>
              </a:rPr>
              <a:t>terrenys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forestals,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si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es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compleixen les condicions</a:t>
            </a:r>
            <a:r>
              <a:rPr sz="1750" spc="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següents:</a:t>
            </a:r>
            <a:endParaRPr sz="1750">
              <a:latin typeface="DejaVu Sans"/>
              <a:cs typeface="DejaVu Sans"/>
            </a:endParaRPr>
          </a:p>
          <a:p>
            <a:pPr marL="317500" marR="5080" lvl="1">
              <a:lnSpc>
                <a:spcPct val="101899"/>
              </a:lnSpc>
              <a:spcBef>
                <a:spcPts val="10"/>
              </a:spcBef>
              <a:buAutoNum type="alphaLcParenR"/>
              <a:tabLst>
                <a:tab pos="615950" algn="l"/>
              </a:tabLst>
            </a:pP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Que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l'edificació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es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faci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en una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parcel•la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coincident,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com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a mínim, 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amb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la unitat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mínima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producció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forestal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la</a:t>
            </a:r>
            <a:r>
              <a:rPr sz="1750" spc="-5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comarca.</a:t>
            </a:r>
            <a:endParaRPr sz="1750">
              <a:latin typeface="DejaVu Sans"/>
              <a:cs typeface="DejaVu Sans"/>
            </a:endParaRPr>
          </a:p>
          <a:p>
            <a:pPr marL="317500" marR="168275" lvl="1">
              <a:lnSpc>
                <a:spcPct val="102400"/>
              </a:lnSpc>
              <a:buAutoNum type="alphaLcParenR"/>
              <a:tabLst>
                <a:tab pos="622300" algn="l"/>
              </a:tabLst>
            </a:pP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Que no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es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produeixi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un impacte ecològic en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construcció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ni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en  les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obres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d'infrastructura</a:t>
            </a:r>
            <a:r>
              <a:rPr sz="1750" spc="-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complementària.</a:t>
            </a:r>
            <a:endParaRPr sz="17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829"/>
            <a:ext cx="748728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Legislació </a:t>
            </a:r>
            <a:r>
              <a:rPr spc="-15" dirty="0"/>
              <a:t>forestal </a:t>
            </a:r>
            <a:r>
              <a:rPr dirty="0"/>
              <a:t>de </a:t>
            </a:r>
            <a:r>
              <a:rPr spc="-5" dirty="0"/>
              <a:t>l‘Estat </a:t>
            </a:r>
            <a:r>
              <a:rPr dirty="0"/>
              <a:t>i de </a:t>
            </a:r>
            <a:r>
              <a:rPr spc="-5" dirty="0"/>
              <a:t>les</a:t>
            </a:r>
            <a:r>
              <a:rPr spc="-125" dirty="0"/>
              <a:t> </a:t>
            </a:r>
            <a:r>
              <a:rPr spc="10" dirty="0"/>
              <a:t>CCAA  </a:t>
            </a:r>
            <a:r>
              <a:rPr spc="-5" dirty="0"/>
              <a:t>(v)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1829"/>
            <a:ext cx="8040370" cy="357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indent="-29083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120588"/>
              <a:buChar char="•"/>
              <a:tabLst>
                <a:tab pos="302895" algn="l"/>
                <a:tab pos="303530" algn="l"/>
              </a:tabLst>
            </a:pP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Rompuda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autoritzable, art.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DejaVu Sans"/>
                <a:cs typeface="DejaVu Sans"/>
              </a:rPr>
              <a:t>23.2LF.</a:t>
            </a:r>
            <a:endParaRPr sz="1700">
              <a:latin typeface="DejaVu Sans"/>
              <a:cs typeface="DejaVu Sans"/>
            </a:endParaRPr>
          </a:p>
          <a:p>
            <a:pPr marL="302895" marR="5080" indent="-290830">
              <a:lnSpc>
                <a:spcPct val="100000"/>
              </a:lnSpc>
              <a:spcBef>
                <a:spcPts val="430"/>
              </a:spcBef>
              <a:buClr>
                <a:srgbClr val="FFCC00"/>
              </a:buClr>
              <a:buSzPct val="120588"/>
              <a:buChar char="•"/>
              <a:tabLst>
                <a:tab pos="302895" algn="l"/>
                <a:tab pos="303530" algn="l"/>
              </a:tabLst>
            </a:pPr>
            <a:r>
              <a:rPr sz="1700" spc="-35" dirty="0">
                <a:solidFill>
                  <a:srgbClr val="FFFFFF"/>
                </a:solidFill>
                <a:latin typeface="DejaVu Sans"/>
                <a:cs typeface="DejaVu Sans"/>
              </a:rPr>
              <a:t>Tempteig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retracte sobre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finques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forestals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Generalitat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(art.  24LF),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especialment si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tenen més de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250Ha.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Dret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preferent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art.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25</a:t>
            </a:r>
            <a:r>
              <a:rPr sz="1700" spc="4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LM.</a:t>
            </a:r>
            <a:endParaRPr sz="1700">
              <a:latin typeface="DejaVu Sans"/>
              <a:cs typeface="DejaVu Sans"/>
            </a:endParaRPr>
          </a:p>
          <a:p>
            <a:pPr marL="302895" marR="105410" indent="-290830">
              <a:lnSpc>
                <a:spcPct val="100200"/>
              </a:lnSpc>
              <a:spcBef>
                <a:spcPts val="445"/>
              </a:spcBef>
              <a:buClr>
                <a:srgbClr val="FFCC00"/>
              </a:buClr>
              <a:buSzPct val="120588"/>
              <a:buChar char="•"/>
              <a:tabLst>
                <a:tab pos="302895" algn="l"/>
                <a:tab pos="303530" algn="l"/>
              </a:tabLst>
            </a:pP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L’Administració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forestal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ha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desenvolupar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i fomentar la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reforestació 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i la regeneració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dels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terrenys forestals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els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treballs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restauració  hidrològic-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forestals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(art.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25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i 26 LF).</a:t>
            </a:r>
            <a:endParaRPr sz="1700">
              <a:latin typeface="DejaVu Sans"/>
              <a:cs typeface="DejaVu Sans"/>
            </a:endParaRPr>
          </a:p>
          <a:p>
            <a:pPr marL="303530" indent="-290830">
              <a:lnSpc>
                <a:spcPct val="100000"/>
              </a:lnSpc>
              <a:spcBef>
                <a:spcPts val="450"/>
              </a:spcBef>
              <a:buClr>
                <a:srgbClr val="FFCC00"/>
              </a:buClr>
              <a:buSzPct val="120588"/>
              <a:buChar char="•"/>
              <a:tabLst>
                <a:tab pos="302895" algn="l"/>
                <a:tab pos="303530" algn="l"/>
              </a:tabLst>
            </a:pP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Són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susceptibles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d’aprofitament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les fustes, llenyes,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escorces,</a:t>
            </a:r>
            <a:r>
              <a:rPr sz="1700" spc="-3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pastures</a:t>
            </a:r>
            <a:endParaRPr sz="1700">
              <a:latin typeface="DejaVu Sans"/>
              <a:cs typeface="DejaVu Sans"/>
            </a:endParaRPr>
          </a:p>
          <a:p>
            <a:pPr marL="302895" marR="139065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,fruits, etc. i,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àdhuc les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resines,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plantes medicinals,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tòfones i bolets.  L’extracció de fusta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emperò,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és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l’activitat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que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rep </a:t>
            </a: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un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tractament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més  extens.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Llei disposa la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prèvia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i preceptiva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autorització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de  l’Administració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forestal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per talar, tant en finques públiques</a:t>
            </a: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com</a:t>
            </a:r>
            <a:endParaRPr sz="1700">
              <a:latin typeface="DejaVu Sans"/>
              <a:cs typeface="DejaVu Sans"/>
            </a:endParaRPr>
          </a:p>
          <a:p>
            <a:pPr marL="302895" marR="264795">
              <a:lnSpc>
                <a:spcPct val="100000"/>
              </a:lnSpc>
              <a:spcBef>
                <a:spcPts val="50"/>
              </a:spcBef>
            </a:pP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privades,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excepte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les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forests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que tinguin </a:t>
            </a:r>
            <a:r>
              <a:rPr sz="1700" spc="10" dirty="0">
                <a:solidFill>
                  <a:srgbClr val="FFFFFF"/>
                </a:solidFill>
                <a:latin typeface="DejaVu Sans"/>
                <a:cs typeface="DejaVu Sans"/>
              </a:rPr>
              <a:t>un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Pla d’ordenació o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un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Pla 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tècnic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gestió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i millora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forestal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(PTGMF), </a:t>
            </a:r>
            <a:r>
              <a:rPr sz="1700" spc="5" dirty="0">
                <a:solidFill>
                  <a:srgbClr val="FFFFFF"/>
                </a:solidFill>
                <a:latin typeface="DejaVu Sans"/>
                <a:cs typeface="DejaVu Sans"/>
              </a:rPr>
              <a:t>convenientment</a:t>
            </a:r>
            <a:r>
              <a:rPr sz="1700" spc="3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aprovat</a:t>
            </a:r>
            <a:endParaRPr sz="17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829"/>
            <a:ext cx="748728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Legislació </a:t>
            </a:r>
            <a:r>
              <a:rPr spc="-15" dirty="0"/>
              <a:t>forestal </a:t>
            </a:r>
            <a:r>
              <a:rPr dirty="0"/>
              <a:t>de </a:t>
            </a:r>
            <a:r>
              <a:rPr spc="-5" dirty="0"/>
              <a:t>l‘Estat </a:t>
            </a:r>
            <a:r>
              <a:rPr dirty="0"/>
              <a:t>i de </a:t>
            </a:r>
            <a:r>
              <a:rPr spc="-5" dirty="0"/>
              <a:t>les</a:t>
            </a:r>
            <a:r>
              <a:rPr spc="-125" dirty="0"/>
              <a:t> </a:t>
            </a:r>
            <a:r>
              <a:rPr spc="10" dirty="0"/>
              <a:t>CCAA  </a:t>
            </a:r>
            <a:r>
              <a:rPr spc="-5" dirty="0"/>
              <a:t>(vi)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3100"/>
            <a:ext cx="8027670" cy="2847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2900">
              <a:lnSpc>
                <a:spcPct val="100400"/>
              </a:lnSpc>
              <a:spcBef>
                <a:spcPts val="90"/>
              </a:spcBef>
              <a:buClr>
                <a:srgbClr val="FFCC00"/>
              </a:buClr>
              <a:buSzPct val="120000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Són susceptibles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d’aprofitament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les fustes, llenyes, 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escorces, pastures,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fruits, etc.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i,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àdhuc les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resines,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plantes  medicinals, tòfones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bolets.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L’extracció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fusta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emperò,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és 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l’activitat que </a:t>
            </a:r>
            <a:r>
              <a:rPr sz="2000" spc="-15" dirty="0">
                <a:solidFill>
                  <a:srgbClr val="FFFFFF"/>
                </a:solidFill>
                <a:latin typeface="DejaVu Sans"/>
                <a:cs typeface="DejaVu Sans"/>
              </a:rPr>
              <a:t>rep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un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tractament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més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extens.</a:t>
            </a:r>
            <a:endParaRPr sz="2000">
              <a:latin typeface="DejaVu Sans"/>
              <a:cs typeface="DejaVu Sans"/>
            </a:endParaRPr>
          </a:p>
          <a:p>
            <a:pPr marL="355600" marR="164465" indent="-342900">
              <a:lnSpc>
                <a:spcPct val="100499"/>
              </a:lnSpc>
              <a:spcBef>
                <a:spcPts val="525"/>
              </a:spcBef>
              <a:buClr>
                <a:srgbClr val="FFCC00"/>
              </a:buClr>
              <a:buSzPct val="120000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Llei disposa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prèvia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preceptiva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autorització de 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l’Administració forestal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per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talar, tant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finques públiques  com privades, </a:t>
            </a:r>
            <a:r>
              <a:rPr sz="2000" spc="-15" dirty="0">
                <a:solidFill>
                  <a:srgbClr val="FFFFFF"/>
                </a:solidFill>
                <a:latin typeface="DejaVu Sans"/>
                <a:cs typeface="DejaVu Sans"/>
              </a:rPr>
              <a:t>excepte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les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forests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que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tinguin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un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Pla 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d’ordenació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o un Pla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tècnic de gestió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millora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forestal 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(PTGMF), convenientment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aprovat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59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Legislació </a:t>
            </a:r>
            <a:r>
              <a:rPr spc="-15" dirty="0"/>
              <a:t>forestal </a:t>
            </a:r>
            <a:r>
              <a:rPr dirty="0"/>
              <a:t>de </a:t>
            </a:r>
            <a:r>
              <a:rPr spc="-5" dirty="0"/>
              <a:t>l‘Estat </a:t>
            </a:r>
            <a:r>
              <a:rPr dirty="0"/>
              <a:t>i de </a:t>
            </a:r>
            <a:r>
              <a:rPr spc="-5" dirty="0"/>
              <a:t>les</a:t>
            </a:r>
            <a:r>
              <a:rPr spc="-125" dirty="0"/>
              <a:t> </a:t>
            </a:r>
            <a:r>
              <a:rPr spc="10" dirty="0"/>
              <a:t>CCAA  </a:t>
            </a:r>
            <a:r>
              <a:rPr spc="-5" dirty="0"/>
              <a:t>(vii)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39290"/>
            <a:ext cx="8034655" cy="378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DejaVu Sans"/>
                <a:cs typeface="DejaVu Sans"/>
              </a:rPr>
              <a:t>Defensa de </a:t>
            </a:r>
            <a:r>
              <a:rPr sz="1800" b="1" spc="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800" b="1" dirty="0">
                <a:solidFill>
                  <a:srgbClr val="FFFFFF"/>
                </a:solidFill>
                <a:latin typeface="DejaVu Sans"/>
                <a:cs typeface="DejaVu Sans"/>
              </a:rPr>
              <a:t>biodiversitat</a:t>
            </a:r>
            <a:r>
              <a:rPr sz="1800" b="1" spc="4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DejaVu Sans"/>
                <a:cs typeface="DejaVu Sans"/>
              </a:rPr>
              <a:t>forestal:</a:t>
            </a:r>
            <a:endParaRPr sz="1800">
              <a:latin typeface="DejaVu Sans"/>
              <a:cs typeface="DejaVu Sans"/>
            </a:endParaRPr>
          </a:p>
          <a:p>
            <a:pPr marL="12700" marR="196215">
              <a:lnSpc>
                <a:spcPts val="1939"/>
              </a:lnSpc>
              <a:spcBef>
                <a:spcPts val="495"/>
              </a:spcBef>
            </a:pPr>
            <a:r>
              <a:rPr sz="1950" spc="-5" dirty="0">
                <a:solidFill>
                  <a:srgbClr val="FFCC00"/>
                </a:solidFill>
                <a:latin typeface="DejaVu Sans"/>
                <a:cs typeface="DejaVu Sans"/>
              </a:rPr>
              <a:t>•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Esments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retòrics al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llarg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de la </a:t>
            </a:r>
            <a:r>
              <a:rPr sz="1600" spc="15" dirty="0">
                <a:solidFill>
                  <a:srgbClr val="FFFFFF"/>
                </a:solidFill>
                <a:latin typeface="DejaVu Sans"/>
                <a:cs typeface="DejaVu Sans"/>
              </a:rPr>
              <a:t>LM,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després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amb poca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virtualitat: art.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3f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g,  </a:t>
            </a:r>
            <a:r>
              <a:rPr sz="1600" spc="15" dirty="0">
                <a:solidFill>
                  <a:srgbClr val="FFFFFF"/>
                </a:solidFill>
                <a:latin typeface="DejaVu Sans"/>
                <a:cs typeface="DejaVu Sans"/>
              </a:rPr>
              <a:t>6e,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600" spc="15" dirty="0">
                <a:solidFill>
                  <a:srgbClr val="FFFFFF"/>
                </a:solidFill>
                <a:latin typeface="DejaVu Sans"/>
                <a:cs typeface="DejaVu Sans"/>
              </a:rPr>
              <a:t>65b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(possibilitat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d’incentius).</a:t>
            </a:r>
            <a:endParaRPr sz="16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50" spc="-20" dirty="0">
                <a:solidFill>
                  <a:srgbClr val="FFCC00"/>
                </a:solidFill>
                <a:latin typeface="DejaVu Sans"/>
                <a:cs typeface="DejaVu Sans"/>
              </a:rPr>
              <a:t>•</a:t>
            </a:r>
            <a:r>
              <a:rPr sz="1600" spc="-20" dirty="0">
                <a:solidFill>
                  <a:srgbClr val="FFFFFF"/>
                </a:solidFill>
                <a:latin typeface="DejaVu Sans"/>
                <a:cs typeface="DejaVu Sans"/>
              </a:rPr>
              <a:t>Cap </a:t>
            </a:r>
            <a:r>
              <a:rPr sz="1600" spc="15" dirty="0">
                <a:solidFill>
                  <a:srgbClr val="FFFFFF"/>
                </a:solidFill>
                <a:latin typeface="DejaVu Sans"/>
                <a:cs typeface="DejaVu Sans"/>
              </a:rPr>
              <a:t>esment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a la </a:t>
            </a:r>
            <a:r>
              <a:rPr sz="1600" spc="-75" dirty="0">
                <a:solidFill>
                  <a:srgbClr val="FFFFFF"/>
                </a:solidFill>
                <a:latin typeface="DejaVu Sans"/>
                <a:cs typeface="DejaVu Sans"/>
              </a:rPr>
              <a:t>LF.</a:t>
            </a:r>
            <a:endParaRPr sz="16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5" dirty="0">
                <a:solidFill>
                  <a:srgbClr val="FFCC00"/>
                </a:solidFill>
                <a:latin typeface="DejaVu Sans"/>
                <a:cs typeface="DejaVu Sans"/>
              </a:rPr>
              <a:t>•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Normativa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europea i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Llei </a:t>
            </a:r>
            <a:r>
              <a:rPr sz="1600" spc="15" dirty="0">
                <a:solidFill>
                  <a:srgbClr val="FFFFFF"/>
                </a:solidFill>
                <a:latin typeface="DejaVu Sans"/>
                <a:cs typeface="DejaVu Sans"/>
              </a:rPr>
              <a:t>42/2007, de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biodiversitat</a:t>
            </a:r>
            <a:r>
              <a:rPr sz="1600" spc="-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(LB).</a:t>
            </a:r>
            <a:endParaRPr sz="1600">
              <a:latin typeface="DejaVu Sans"/>
              <a:cs typeface="DejaVu Sans"/>
            </a:endParaRPr>
          </a:p>
          <a:p>
            <a:pPr marL="12700" marR="626745">
              <a:lnSpc>
                <a:spcPts val="1939"/>
              </a:lnSpc>
              <a:spcBef>
                <a:spcPts val="415"/>
              </a:spcBef>
            </a:pPr>
            <a:r>
              <a:rPr sz="1950" spc="-5" dirty="0">
                <a:solidFill>
                  <a:srgbClr val="FFCC00"/>
                </a:solidFill>
                <a:latin typeface="DejaVu Sans"/>
                <a:cs typeface="DejaVu Sans"/>
              </a:rPr>
              <a:t>•</a:t>
            </a:r>
            <a:r>
              <a:rPr sz="1600" spc="-5" dirty="0">
                <a:solidFill>
                  <a:srgbClr val="FFFFFF"/>
                </a:solidFill>
                <a:latin typeface="DejaVu Sans"/>
                <a:cs typeface="DejaVu Sans"/>
              </a:rPr>
              <a:t>Normativa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forestalista sempre </a:t>
            </a:r>
            <a:r>
              <a:rPr sz="1600" spc="15" dirty="0">
                <a:solidFill>
                  <a:srgbClr val="FFFFFF"/>
                </a:solidFill>
                <a:latin typeface="DejaVu Sans"/>
                <a:cs typeface="DejaVu Sans"/>
              </a:rPr>
              <a:t>més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aviat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productivista,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centrada </a:t>
            </a:r>
            <a:r>
              <a:rPr sz="1600" spc="15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la 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silvicultura.</a:t>
            </a:r>
            <a:endParaRPr sz="1600">
              <a:latin typeface="DejaVu Sans"/>
              <a:cs typeface="DejaVu Sans"/>
            </a:endParaRPr>
          </a:p>
          <a:p>
            <a:pPr marL="12700" marR="5080">
              <a:lnSpc>
                <a:spcPct val="101299"/>
              </a:lnSpc>
              <a:spcBef>
                <a:spcPts val="5"/>
              </a:spcBef>
            </a:pPr>
            <a:r>
              <a:rPr sz="1950" spc="-20" dirty="0">
                <a:solidFill>
                  <a:srgbClr val="FFCC00"/>
                </a:solidFill>
                <a:latin typeface="DejaVu Sans"/>
                <a:cs typeface="DejaVu Sans"/>
              </a:rPr>
              <a:t>•</a:t>
            </a:r>
            <a:r>
              <a:rPr sz="1600" spc="-20" dirty="0">
                <a:solidFill>
                  <a:srgbClr val="FFFFFF"/>
                </a:solidFill>
                <a:latin typeface="DejaVu Sans"/>
                <a:cs typeface="DejaVu Sans"/>
              </a:rPr>
              <a:t>Art. </a:t>
            </a:r>
            <a:r>
              <a:rPr sz="1600" spc="15" dirty="0">
                <a:solidFill>
                  <a:srgbClr val="FFFFFF"/>
                </a:solidFill>
                <a:latin typeface="DejaVu Sans"/>
                <a:cs typeface="DejaVu Sans"/>
              </a:rPr>
              <a:t>34 LM: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1.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Los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montes catalogados de utilidad pública y los </a:t>
            </a:r>
            <a:r>
              <a:rPr sz="1600" spc="15" dirty="0">
                <a:solidFill>
                  <a:srgbClr val="FFFFFF"/>
                </a:solidFill>
                <a:latin typeface="DejaVu Sans"/>
                <a:cs typeface="DejaVu Sans"/>
              </a:rPr>
              <a:t>montes 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protectores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declarados con base </a:t>
            </a:r>
            <a:r>
              <a:rPr sz="1600" spc="15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los párrafos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a) a </a:t>
            </a:r>
            <a:r>
              <a:rPr sz="1600" spc="15" dirty="0">
                <a:solidFill>
                  <a:srgbClr val="FFFFFF"/>
                </a:solidFill>
                <a:latin typeface="DejaVu Sans"/>
                <a:cs typeface="DejaVu Sans"/>
              </a:rPr>
              <a:t>d)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del artículo </a:t>
            </a:r>
            <a:r>
              <a:rPr sz="1600" spc="15" dirty="0">
                <a:solidFill>
                  <a:srgbClr val="FFFFFF"/>
                </a:solidFill>
                <a:latin typeface="DejaVu Sans"/>
                <a:cs typeface="DejaVu Sans"/>
              </a:rPr>
              <a:t>13 se 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gestionarán </a:t>
            </a:r>
            <a:r>
              <a:rPr sz="1600" spc="15" dirty="0">
                <a:solidFill>
                  <a:srgbClr val="FFFFFF"/>
                </a:solidFill>
                <a:latin typeface="DejaVu Sans"/>
                <a:cs typeface="DejaVu Sans"/>
              </a:rPr>
              <a:t>con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el fin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de lograr la máxima estabilidad de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masa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forestal,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se  evitará, </a:t>
            </a:r>
            <a:r>
              <a:rPr sz="1600" spc="15" dirty="0">
                <a:solidFill>
                  <a:srgbClr val="FFFFFF"/>
                </a:solidFill>
                <a:latin typeface="DejaVu Sans"/>
                <a:cs typeface="DejaVu Sans"/>
              </a:rPr>
              <a:t>en su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caso,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fragmentación ecológica </a:t>
            </a:r>
            <a:r>
              <a:rPr sz="160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los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montes y se aplicarán  métodos silvícolas que persigan prioritariamente el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control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la erosión,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del 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peligro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de incendio, de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los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daños por nieve, vendavales, inundaciones y  riadas o de </a:t>
            </a:r>
            <a:r>
              <a:rPr sz="1600" dirty="0">
                <a:solidFill>
                  <a:srgbClr val="FFFFFF"/>
                </a:solidFill>
                <a:latin typeface="DejaVu Sans"/>
                <a:cs typeface="DejaVu Sans"/>
              </a:rPr>
              <a:t>otros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riesgos para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las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características </a:t>
            </a:r>
            <a:r>
              <a:rPr sz="1600" spc="5" dirty="0">
                <a:solidFill>
                  <a:srgbClr val="FFFFFF"/>
                </a:solidFill>
                <a:latin typeface="DejaVu Sans"/>
                <a:cs typeface="DejaVu Sans"/>
              </a:rPr>
              <a:t>protectoras </a:t>
            </a:r>
            <a:r>
              <a:rPr sz="1600" spc="15" dirty="0">
                <a:solidFill>
                  <a:srgbClr val="FFFFFF"/>
                </a:solidFill>
                <a:latin typeface="DejaVu Sans"/>
                <a:cs typeface="DejaVu Sans"/>
              </a:rPr>
              <a:t>del</a:t>
            </a:r>
            <a:r>
              <a:rPr sz="1600" spc="5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DejaVu Sans"/>
                <a:cs typeface="DejaVu Sans"/>
              </a:rPr>
              <a:t>monte.</a:t>
            </a:r>
            <a:endParaRPr sz="16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829"/>
            <a:ext cx="748728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Legislació </a:t>
            </a:r>
            <a:r>
              <a:rPr spc="-15" dirty="0"/>
              <a:t>forestal </a:t>
            </a:r>
            <a:r>
              <a:rPr dirty="0"/>
              <a:t>de </a:t>
            </a:r>
            <a:r>
              <a:rPr spc="-5" dirty="0"/>
              <a:t>l‘Estat </a:t>
            </a:r>
            <a:r>
              <a:rPr dirty="0"/>
              <a:t>i de </a:t>
            </a:r>
            <a:r>
              <a:rPr spc="-5" dirty="0"/>
              <a:t>les</a:t>
            </a:r>
            <a:r>
              <a:rPr spc="-125" dirty="0"/>
              <a:t> </a:t>
            </a:r>
            <a:r>
              <a:rPr spc="10" dirty="0"/>
              <a:t>CCAA  </a:t>
            </a:r>
            <a:r>
              <a:rPr spc="-5" dirty="0"/>
              <a:t>(ix)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1830"/>
            <a:ext cx="6967855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995" marR="5080" indent="-328930">
              <a:lnSpc>
                <a:spcPct val="100899"/>
              </a:lnSpc>
              <a:spcBef>
                <a:spcPts val="100"/>
              </a:spcBef>
              <a:buClr>
                <a:srgbClr val="FFCC00"/>
              </a:buClr>
              <a:buSzPct val="121052"/>
              <a:buChar char="•"/>
              <a:tabLst>
                <a:tab pos="340995" algn="l"/>
                <a:tab pos="341630" algn="l"/>
              </a:tabLst>
            </a:pP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LM: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Art.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3c) La planificación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forestal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el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marco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la 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ordenación del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 territorio.</a:t>
            </a:r>
            <a:endParaRPr sz="1900">
              <a:latin typeface="DejaVu Sans"/>
              <a:cs typeface="DejaVu Sans"/>
            </a:endParaRPr>
          </a:p>
          <a:p>
            <a:pPr marL="341630" indent="-328930">
              <a:lnSpc>
                <a:spcPct val="100000"/>
              </a:lnSpc>
              <a:spcBef>
                <a:spcPts val="540"/>
              </a:spcBef>
              <a:buClr>
                <a:srgbClr val="FFCC00"/>
              </a:buClr>
              <a:buSzPct val="121052"/>
              <a:buChar char="•"/>
              <a:tabLst>
                <a:tab pos="340995" algn="l"/>
                <a:tab pos="341630" algn="l"/>
              </a:tabLst>
            </a:pP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Estat responsable de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 (art.7.2ª):</a:t>
            </a:r>
            <a:endParaRPr sz="19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5360" y="2869692"/>
            <a:ext cx="135255" cy="130048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–</a:t>
            </a:r>
            <a:endParaRPr sz="17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–</a:t>
            </a:r>
            <a:endParaRPr sz="17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–</a:t>
            </a:r>
            <a:endParaRPr sz="17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700" spc="15" dirty="0">
                <a:solidFill>
                  <a:srgbClr val="FFFFFF"/>
                </a:solidFill>
                <a:latin typeface="DejaVu Sans"/>
                <a:cs typeface="DejaVu Sans"/>
              </a:rPr>
              <a:t>–</a:t>
            </a:r>
            <a:endParaRPr sz="17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marR="1738630">
              <a:lnSpc>
                <a:spcPct val="123000"/>
              </a:lnSpc>
              <a:spcBef>
                <a:spcPts val="95"/>
              </a:spcBef>
            </a:pPr>
            <a:r>
              <a:rPr spc="10" dirty="0"/>
              <a:t>“1.º </a:t>
            </a:r>
            <a:r>
              <a:rPr spc="15" dirty="0"/>
              <a:t>Estrategia </a:t>
            </a:r>
            <a:r>
              <a:rPr dirty="0"/>
              <a:t>Forestal </a:t>
            </a:r>
            <a:r>
              <a:rPr spc="15" dirty="0"/>
              <a:t>Española. (Art. 29LM)  </a:t>
            </a:r>
            <a:r>
              <a:rPr spc="10" dirty="0"/>
              <a:t>2.º Plan </a:t>
            </a:r>
            <a:r>
              <a:rPr dirty="0"/>
              <a:t>Forestal </a:t>
            </a:r>
            <a:r>
              <a:rPr spc="15" dirty="0"/>
              <a:t>Español. </a:t>
            </a:r>
            <a:r>
              <a:rPr spc="10" dirty="0"/>
              <a:t>(art.</a:t>
            </a:r>
            <a:r>
              <a:rPr spc="25" dirty="0"/>
              <a:t> </a:t>
            </a:r>
            <a:r>
              <a:rPr spc="15" dirty="0"/>
              <a:t>30LM)</a:t>
            </a:r>
          </a:p>
          <a:p>
            <a:pPr marL="496570" indent="-211454">
              <a:lnSpc>
                <a:spcPct val="100000"/>
              </a:lnSpc>
              <a:spcBef>
                <a:spcPts val="470"/>
              </a:spcBef>
              <a:buSzPct val="94117"/>
              <a:buAutoNum type="arabicPeriod" startAt="3"/>
              <a:tabLst>
                <a:tab pos="497205" algn="l"/>
              </a:tabLst>
            </a:pPr>
            <a:r>
              <a:rPr spc="10" dirty="0"/>
              <a:t>º Programa </a:t>
            </a:r>
            <a:r>
              <a:rPr spc="15" dirty="0"/>
              <a:t>de </a:t>
            </a:r>
            <a:r>
              <a:rPr spc="10" dirty="0"/>
              <a:t>Acción </a:t>
            </a:r>
            <a:r>
              <a:rPr spc="15" dirty="0"/>
              <a:t>Nacional </a:t>
            </a:r>
            <a:r>
              <a:rPr spc="20" dirty="0"/>
              <a:t>contra </a:t>
            </a:r>
            <a:r>
              <a:rPr spc="10" dirty="0"/>
              <a:t>la</a:t>
            </a:r>
            <a:r>
              <a:rPr dirty="0"/>
              <a:t> </a:t>
            </a:r>
            <a:r>
              <a:rPr spc="15" dirty="0"/>
              <a:t>Desertificación.</a:t>
            </a:r>
          </a:p>
          <a:p>
            <a:pPr marL="285750" marR="5080">
              <a:lnSpc>
                <a:spcPct val="102499"/>
              </a:lnSpc>
              <a:spcBef>
                <a:spcPts val="415"/>
              </a:spcBef>
              <a:buSzPct val="94117"/>
              <a:buAutoNum type="arabicPeriod" startAt="3"/>
              <a:tabLst>
                <a:tab pos="497205" algn="l"/>
              </a:tabLst>
            </a:pPr>
            <a:r>
              <a:rPr spc="10" dirty="0"/>
              <a:t>º Plan </a:t>
            </a:r>
            <a:r>
              <a:rPr spc="15" dirty="0"/>
              <a:t>Nacional de Actuaciones </a:t>
            </a:r>
            <a:r>
              <a:rPr spc="10" dirty="0"/>
              <a:t>Prioritarias </a:t>
            </a:r>
            <a:r>
              <a:rPr spc="15" dirty="0"/>
              <a:t>de </a:t>
            </a:r>
            <a:r>
              <a:rPr spc="10" dirty="0"/>
              <a:t>Restauración  hidrológico-forestal.</a:t>
            </a:r>
          </a:p>
          <a:p>
            <a:pPr marL="285750" marR="407034" indent="-273050">
              <a:lnSpc>
                <a:spcPct val="102000"/>
              </a:lnSpc>
              <a:spcBef>
                <a:spcPts val="430"/>
              </a:spcBef>
              <a:tabLst>
                <a:tab pos="285115" algn="l"/>
              </a:tabLst>
            </a:pPr>
            <a:r>
              <a:rPr sz="2550" spc="22" baseline="3267" dirty="0"/>
              <a:t>–	</a:t>
            </a:r>
            <a:r>
              <a:rPr sz="1700" spc="10" dirty="0"/>
              <a:t>5.º Plan </a:t>
            </a:r>
            <a:r>
              <a:rPr sz="1700" spc="15" dirty="0"/>
              <a:t>Nacional de </a:t>
            </a:r>
            <a:r>
              <a:rPr sz="1700" spc="10" dirty="0"/>
              <a:t>Control </a:t>
            </a:r>
            <a:r>
              <a:rPr sz="1700" spc="20" dirty="0"/>
              <a:t>de </a:t>
            </a:r>
            <a:r>
              <a:rPr sz="1700" spc="10" dirty="0"/>
              <a:t>la Legalidad </a:t>
            </a:r>
            <a:r>
              <a:rPr sz="1700" spc="20" dirty="0"/>
              <a:t>de </a:t>
            </a:r>
            <a:r>
              <a:rPr sz="1700" spc="10" dirty="0"/>
              <a:t>la </a:t>
            </a:r>
            <a:r>
              <a:rPr sz="1700" spc="20" dirty="0"/>
              <a:t>Madera  </a:t>
            </a:r>
            <a:r>
              <a:rPr sz="1700" spc="10" dirty="0"/>
              <a:t>Comercializada.”</a:t>
            </a:r>
            <a:endParaRPr sz="1700"/>
          </a:p>
        </p:txBody>
      </p:sp>
      <p:sp>
        <p:nvSpPr>
          <p:cNvPr id="6" name="object 6"/>
          <p:cNvSpPr txBox="1"/>
          <p:nvPr/>
        </p:nvSpPr>
        <p:spPr>
          <a:xfrm>
            <a:off x="535940" y="5071109"/>
            <a:ext cx="8018780" cy="903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0995" marR="5080" indent="-328930">
              <a:lnSpc>
                <a:spcPct val="101099"/>
              </a:lnSpc>
              <a:spcBef>
                <a:spcPts val="95"/>
              </a:spcBef>
              <a:buClr>
                <a:srgbClr val="FFCC00"/>
              </a:buClr>
              <a:buSzPct val="121052"/>
              <a:buChar char="•"/>
              <a:tabLst>
                <a:tab pos="340995" algn="l"/>
                <a:tab pos="341630" algn="l"/>
              </a:tabLst>
            </a:pP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Catálogo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de Montes de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Utilidad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Pública,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así </a:t>
            </a:r>
            <a:r>
              <a:rPr sz="1900" spc="20" dirty="0">
                <a:solidFill>
                  <a:srgbClr val="FFFFFF"/>
                </a:solidFill>
                <a:latin typeface="DejaVu Sans"/>
                <a:cs typeface="DejaVu Sans"/>
              </a:rPr>
              <a:t>como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del  </a:t>
            </a:r>
            <a:r>
              <a:rPr sz="1900" spc="-10" dirty="0">
                <a:solidFill>
                  <a:srgbClr val="FFFFFF"/>
                </a:solidFill>
                <a:latin typeface="DejaVu Sans"/>
                <a:cs typeface="DejaVu Sans"/>
              </a:rPr>
              <a:t>Registro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de Montes </a:t>
            </a:r>
            <a:r>
              <a:rPr sz="1900" dirty="0">
                <a:solidFill>
                  <a:srgbClr val="FFFFFF"/>
                </a:solidFill>
                <a:latin typeface="DejaVu Sans"/>
                <a:cs typeface="DejaVu Sans"/>
              </a:rPr>
              <a:t>Protectores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y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demás </a:t>
            </a:r>
            <a:r>
              <a:rPr sz="1900" spc="-5" dirty="0">
                <a:solidFill>
                  <a:srgbClr val="FFFFFF"/>
                </a:solidFill>
                <a:latin typeface="DejaVu Sans"/>
                <a:cs typeface="DejaVu Sans"/>
              </a:rPr>
              <a:t>registros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previstos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en 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esta ley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(art. 7.3ª)</a:t>
            </a:r>
            <a:endParaRPr sz="19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829"/>
            <a:ext cx="748728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Legislació </a:t>
            </a:r>
            <a:r>
              <a:rPr spc="-15" dirty="0"/>
              <a:t>forestal </a:t>
            </a:r>
            <a:r>
              <a:rPr dirty="0"/>
              <a:t>de </a:t>
            </a:r>
            <a:r>
              <a:rPr spc="-5" dirty="0"/>
              <a:t>l‘Estat </a:t>
            </a:r>
            <a:r>
              <a:rPr dirty="0"/>
              <a:t>i de </a:t>
            </a:r>
            <a:r>
              <a:rPr spc="-5" dirty="0"/>
              <a:t>les</a:t>
            </a:r>
            <a:r>
              <a:rPr spc="-125" dirty="0"/>
              <a:t> </a:t>
            </a:r>
            <a:r>
              <a:rPr spc="10" dirty="0"/>
              <a:t>CCAA  </a:t>
            </a:r>
            <a:r>
              <a:rPr spc="-5" dirty="0"/>
              <a:t>(x)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3100"/>
            <a:ext cx="7960359" cy="390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120000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Segons LM, planificació necessària al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DP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(art.</a:t>
            </a:r>
            <a:r>
              <a:rPr sz="2000" spc="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15.1):</a:t>
            </a:r>
            <a:endParaRPr sz="2000">
              <a:latin typeface="DejaVu Sans"/>
              <a:cs typeface="DejaVu Sans"/>
            </a:endParaRPr>
          </a:p>
          <a:p>
            <a:pPr marL="355600" marR="20320" indent="-342900">
              <a:lnSpc>
                <a:spcPct val="100699"/>
              </a:lnSpc>
              <a:spcBef>
                <a:spcPts val="490"/>
              </a:spcBef>
              <a:buClr>
                <a:srgbClr val="FFCC00"/>
              </a:buClr>
              <a:buSzPct val="120000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1.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Administración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gestora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los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montes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demaniales  podrá dar carácter público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aquellos usos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respetuosos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con  el medio natural,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siempre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que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se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realicen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sin ánimo de 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lucro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y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acuerdo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con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normativa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vigente,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particular  con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lo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previsto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los instrumentos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planificación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y 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gestión aplicables,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y cuando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sean compatibles con los  aprovechamientos, autorizaciones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o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concesiones  legalmente establecidos.</a:t>
            </a:r>
            <a:endParaRPr sz="2000">
              <a:latin typeface="DejaVu Sans"/>
              <a:cs typeface="DejaVu Sans"/>
            </a:endParaRPr>
          </a:p>
          <a:p>
            <a:pPr marL="355600" marR="167640" indent="-342900">
              <a:lnSpc>
                <a:spcPts val="2390"/>
              </a:lnSpc>
              <a:spcBef>
                <a:spcPts val="630"/>
              </a:spcBef>
              <a:buClr>
                <a:srgbClr val="FFCC00"/>
              </a:buClr>
              <a:buSzPct val="120000"/>
              <a:buChar char="•"/>
              <a:tabLst>
                <a:tab pos="354965" algn="l"/>
                <a:tab pos="355600" algn="l"/>
              </a:tabLst>
            </a:pPr>
            <a:r>
              <a:rPr sz="2000" spc="-30" dirty="0">
                <a:solidFill>
                  <a:srgbClr val="FFFFFF"/>
                </a:solidFill>
                <a:latin typeface="DejaVu Sans"/>
                <a:cs typeface="DejaVu Sans"/>
              </a:rPr>
              <a:t>Però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no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sempre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per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les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forests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privades (art. 23.1, 33.5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i 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Disp. </a:t>
            </a:r>
            <a:r>
              <a:rPr sz="2000" spc="-15" dirty="0">
                <a:solidFill>
                  <a:srgbClr val="FFFFFF"/>
                </a:solidFill>
                <a:latin typeface="DejaVu Sans"/>
                <a:cs typeface="DejaVu Sans"/>
              </a:rPr>
              <a:t>Add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2ª</a:t>
            </a:r>
            <a:r>
              <a:rPr sz="2000" spc="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LM).</a:t>
            </a:r>
            <a:endParaRPr sz="2000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FFCC00"/>
              </a:buClr>
              <a:buSzPct val="120000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FFFFFF"/>
                </a:solidFill>
                <a:latin typeface="DejaVu Sans"/>
                <a:cs typeface="DejaVu Sans"/>
              </a:rPr>
              <a:t>Forests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explotades sempre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forma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sostenible (art. 32</a:t>
            </a:r>
            <a:r>
              <a:rPr sz="2000" spc="7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LM)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5629" y="636270"/>
            <a:ext cx="54076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Aiguamolls</a:t>
            </a:r>
            <a:r>
              <a:rPr sz="4400" spc="-80" dirty="0"/>
              <a:t> </a:t>
            </a:r>
            <a:r>
              <a:rPr sz="4400" spc="-20" dirty="0"/>
              <a:t>Ramsar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539750" y="1529080"/>
            <a:ext cx="8020050" cy="5328920"/>
            <a:chOff x="539750" y="1529080"/>
            <a:chExt cx="8020050" cy="5328920"/>
          </a:xfrm>
        </p:grpSpPr>
        <p:sp>
          <p:nvSpPr>
            <p:cNvPr id="4" name="object 4"/>
            <p:cNvSpPr/>
            <p:nvPr/>
          </p:nvSpPr>
          <p:spPr>
            <a:xfrm>
              <a:off x="900429" y="1633220"/>
              <a:ext cx="7416800" cy="5224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750" y="1529080"/>
              <a:ext cx="8020050" cy="5328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4829"/>
            <a:ext cx="748728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Legislació </a:t>
            </a:r>
            <a:r>
              <a:rPr spc="-15" dirty="0"/>
              <a:t>forestal </a:t>
            </a:r>
            <a:r>
              <a:rPr dirty="0"/>
              <a:t>de </a:t>
            </a:r>
            <a:r>
              <a:rPr spc="-5" dirty="0"/>
              <a:t>l‘Estat </a:t>
            </a:r>
            <a:r>
              <a:rPr dirty="0"/>
              <a:t>i de </a:t>
            </a:r>
            <a:r>
              <a:rPr spc="-5" dirty="0"/>
              <a:t>les</a:t>
            </a:r>
            <a:r>
              <a:rPr spc="-125" dirty="0"/>
              <a:t> </a:t>
            </a:r>
            <a:r>
              <a:rPr spc="10" dirty="0"/>
              <a:t>CCAA  </a:t>
            </a:r>
            <a:r>
              <a:rPr spc="-5" dirty="0"/>
              <a:t>(xi)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1830"/>
            <a:ext cx="7950200" cy="40163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40995" marR="137795" indent="-328930">
              <a:lnSpc>
                <a:spcPct val="101499"/>
              </a:lnSpc>
              <a:spcBef>
                <a:spcPts val="85"/>
              </a:spcBef>
              <a:buClr>
                <a:srgbClr val="FFCC00"/>
              </a:buClr>
              <a:buSzPct val="121052"/>
              <a:buFont typeface="DejaVu Sans"/>
              <a:buChar char="•"/>
              <a:tabLst>
                <a:tab pos="340995" algn="l"/>
                <a:tab pos="341630" algn="l"/>
                <a:tab pos="903605" algn="l"/>
              </a:tabLst>
            </a:pPr>
            <a:r>
              <a:rPr sz="1900" b="1" spc="10" dirty="0">
                <a:solidFill>
                  <a:srgbClr val="FFFFFF"/>
                </a:solidFill>
                <a:latin typeface="DejaVu Sans"/>
                <a:cs typeface="DejaVu Sans"/>
              </a:rPr>
              <a:t>LF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:	Generalitat ha d’elaborar el </a:t>
            </a:r>
            <a:r>
              <a:rPr sz="1900" b="1" spc="15" dirty="0">
                <a:solidFill>
                  <a:srgbClr val="FFFFFF"/>
                </a:solidFill>
                <a:latin typeface="DejaVu Sans"/>
                <a:cs typeface="DejaVu Sans"/>
              </a:rPr>
              <a:t>Pla General de </a:t>
            </a:r>
            <a:r>
              <a:rPr sz="1900" b="1" spc="10" dirty="0">
                <a:solidFill>
                  <a:srgbClr val="FFFFFF"/>
                </a:solidFill>
                <a:latin typeface="DejaVu Sans"/>
                <a:cs typeface="DejaVu Sans"/>
              </a:rPr>
              <a:t>Política  </a:t>
            </a:r>
            <a:r>
              <a:rPr sz="1900" b="1" dirty="0">
                <a:solidFill>
                  <a:srgbClr val="FFFFFF"/>
                </a:solidFill>
                <a:latin typeface="DejaVu Sans"/>
                <a:cs typeface="DejaVu Sans"/>
              </a:rPr>
              <a:t>Forestal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els </a:t>
            </a:r>
            <a:r>
              <a:rPr sz="1900" b="1" spc="15" dirty="0">
                <a:solidFill>
                  <a:srgbClr val="FFFFFF"/>
                </a:solidFill>
                <a:latin typeface="DejaVu Sans"/>
                <a:cs typeface="DejaVu Sans"/>
              </a:rPr>
              <a:t>Plans </a:t>
            </a:r>
            <a:r>
              <a:rPr sz="1900" b="1" spc="10" dirty="0">
                <a:solidFill>
                  <a:srgbClr val="FFFFFF"/>
                </a:solidFill>
                <a:latin typeface="DejaVu Sans"/>
                <a:cs typeface="DejaVu Sans"/>
              </a:rPr>
              <a:t>de Producció </a:t>
            </a:r>
            <a:r>
              <a:rPr sz="1900" b="1" dirty="0">
                <a:solidFill>
                  <a:srgbClr val="FFFFFF"/>
                </a:solidFill>
                <a:latin typeface="DejaVu Sans"/>
                <a:cs typeface="DejaVu Sans"/>
              </a:rPr>
              <a:t>Forestal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(art 6)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i 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l'</a:t>
            </a:r>
            <a:r>
              <a:rPr sz="1900" b="1" spc="10" dirty="0">
                <a:solidFill>
                  <a:srgbClr val="FFFFFF"/>
                </a:solidFill>
                <a:latin typeface="DejaVu Sans"/>
                <a:cs typeface="DejaVu Sans"/>
              </a:rPr>
              <a:t>Inventari </a:t>
            </a:r>
            <a:r>
              <a:rPr sz="1900" b="1" dirty="0">
                <a:solidFill>
                  <a:srgbClr val="FFFFFF"/>
                </a:solidFill>
                <a:latin typeface="DejaVu Sans"/>
                <a:cs typeface="DejaVu Sans"/>
              </a:rPr>
              <a:t>Forestal </a:t>
            </a:r>
            <a:r>
              <a:rPr sz="1900" b="1" spc="1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00" b="1" spc="20" dirty="0">
                <a:solidFill>
                  <a:srgbClr val="FFFFFF"/>
                </a:solidFill>
                <a:latin typeface="DejaVu Sans"/>
                <a:cs typeface="DejaVu Sans"/>
              </a:rPr>
              <a:t>Catalunya</a:t>
            </a:r>
            <a:r>
              <a:rPr sz="1900" spc="20" dirty="0">
                <a:solidFill>
                  <a:srgbClr val="FFFFFF"/>
                </a:solidFill>
                <a:latin typeface="DejaVu Sans"/>
                <a:cs typeface="DejaVu Sans"/>
              </a:rPr>
              <a:t>,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com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a base ecològica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i 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econòmica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per a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la redacció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del Pla General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00" dirty="0">
                <a:solidFill>
                  <a:srgbClr val="FFFFFF"/>
                </a:solidFill>
                <a:latin typeface="DejaVu Sans"/>
                <a:cs typeface="DejaVu Sans"/>
              </a:rPr>
              <a:t>Política  </a:t>
            </a:r>
            <a:r>
              <a:rPr sz="1900" spc="-5" dirty="0">
                <a:solidFill>
                  <a:srgbClr val="FFFFFF"/>
                </a:solidFill>
                <a:latin typeface="DejaVu Sans"/>
                <a:cs typeface="DejaVu Sans"/>
              </a:rPr>
              <a:t>Forestal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(art.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8).</a:t>
            </a:r>
            <a:endParaRPr sz="19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CC00"/>
              </a:buClr>
              <a:buFont typeface="DejaVu Sans"/>
              <a:buChar char="•"/>
            </a:pPr>
            <a:endParaRPr sz="3100">
              <a:latin typeface="DejaVu Sans"/>
              <a:cs typeface="DejaVu Sans"/>
            </a:endParaRPr>
          </a:p>
          <a:p>
            <a:pPr marL="340995" marR="661670" indent="-328930" algn="just">
              <a:lnSpc>
                <a:spcPct val="101299"/>
              </a:lnSpc>
              <a:buClr>
                <a:srgbClr val="FFCC00"/>
              </a:buClr>
              <a:buSzPct val="121052"/>
              <a:buChar char="•"/>
              <a:tabLst>
                <a:tab pos="341630" algn="l"/>
              </a:tabLst>
            </a:pP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9.1 Els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Plans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Producció </a:t>
            </a:r>
            <a:r>
              <a:rPr sz="1900" spc="-5" dirty="0">
                <a:solidFill>
                  <a:srgbClr val="FFFFFF"/>
                </a:solidFill>
                <a:latin typeface="DejaVu Sans"/>
                <a:cs typeface="DejaVu Sans"/>
              </a:rPr>
              <a:t>Forestal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determinen les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línies 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generals bàsiques per millorar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gestió dels boscos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i les  pastures, d'acord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amb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el que estableix el Pla General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de  </a:t>
            </a:r>
            <a:r>
              <a:rPr sz="1900" dirty="0">
                <a:solidFill>
                  <a:srgbClr val="FFFFFF"/>
                </a:solidFill>
                <a:latin typeface="DejaVu Sans"/>
                <a:cs typeface="DejaVu Sans"/>
              </a:rPr>
              <a:t>Política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900" dirty="0">
                <a:solidFill>
                  <a:srgbClr val="FFFFFF"/>
                </a:solidFill>
                <a:latin typeface="DejaVu Sans"/>
                <a:cs typeface="DejaVu Sans"/>
              </a:rPr>
              <a:t>Forestal.</a:t>
            </a:r>
            <a:endParaRPr sz="1900">
              <a:latin typeface="DejaVu Sans"/>
              <a:cs typeface="DejaVu Sans"/>
            </a:endParaRPr>
          </a:p>
          <a:p>
            <a:pPr marL="340995" marR="5080">
              <a:lnSpc>
                <a:spcPts val="2320"/>
              </a:lnSpc>
              <a:spcBef>
                <a:spcPts val="85"/>
              </a:spcBef>
            </a:pP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9.2.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El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contingut dels Plans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damunt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dits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s'ha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tenir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en  compte en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la redacció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00" b="1" spc="10" dirty="0">
                <a:solidFill>
                  <a:srgbClr val="FFFFFF"/>
                </a:solidFill>
                <a:latin typeface="DejaVu Sans"/>
                <a:cs typeface="DejaVu Sans"/>
              </a:rPr>
              <a:t>Projectes d'Ordenació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00" b="1" spc="15" dirty="0">
                <a:solidFill>
                  <a:srgbClr val="FFFFFF"/>
                </a:solidFill>
                <a:latin typeface="DejaVu Sans"/>
                <a:cs typeface="DejaVu Sans"/>
              </a:rPr>
              <a:t>Plans  </a:t>
            </a:r>
            <a:r>
              <a:rPr sz="1900" b="1" spc="-15" dirty="0">
                <a:solidFill>
                  <a:srgbClr val="FFFFFF"/>
                </a:solidFill>
                <a:latin typeface="DejaVu Sans"/>
                <a:cs typeface="DejaVu Sans"/>
              </a:rPr>
              <a:t>Tècnics </a:t>
            </a:r>
            <a:r>
              <a:rPr sz="1900" b="1" spc="10" dirty="0">
                <a:solidFill>
                  <a:srgbClr val="FFFFFF"/>
                </a:solidFill>
                <a:latin typeface="DejaVu Sans"/>
                <a:cs typeface="DejaVu Sans"/>
              </a:rPr>
              <a:t>de Gestió </a:t>
            </a:r>
            <a:r>
              <a:rPr sz="1900" b="1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900" b="1" spc="10" dirty="0">
                <a:solidFill>
                  <a:srgbClr val="FFFFFF"/>
                </a:solidFill>
                <a:latin typeface="DejaVu Sans"/>
                <a:cs typeface="DejaVu Sans"/>
              </a:rPr>
              <a:t>Millora</a:t>
            </a:r>
            <a:r>
              <a:rPr sz="1900" b="1" spc="6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900" b="1" spc="10" dirty="0">
                <a:solidFill>
                  <a:srgbClr val="FFFFFF"/>
                </a:solidFill>
                <a:latin typeface="DejaVu Sans"/>
                <a:cs typeface="DejaVu Sans"/>
              </a:rPr>
              <a:t>Forestals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.</a:t>
            </a:r>
            <a:endParaRPr sz="19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59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Legislació </a:t>
            </a:r>
            <a:r>
              <a:rPr spc="-15" dirty="0"/>
              <a:t>forestal </a:t>
            </a:r>
            <a:r>
              <a:rPr dirty="0"/>
              <a:t>de </a:t>
            </a:r>
            <a:r>
              <a:rPr spc="-5" dirty="0"/>
              <a:t>l‘Estat </a:t>
            </a:r>
            <a:r>
              <a:rPr dirty="0"/>
              <a:t>i de </a:t>
            </a:r>
            <a:r>
              <a:rPr spc="-5" dirty="0"/>
              <a:t>les</a:t>
            </a:r>
            <a:r>
              <a:rPr spc="-125" dirty="0"/>
              <a:t> </a:t>
            </a:r>
            <a:r>
              <a:rPr spc="10" dirty="0"/>
              <a:t>CCAA  </a:t>
            </a:r>
            <a:r>
              <a:rPr spc="-5" dirty="0"/>
              <a:t>(xii)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3100"/>
            <a:ext cx="7616190" cy="2910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200"/>
              </a:lnSpc>
              <a:spcBef>
                <a:spcPts val="95"/>
              </a:spcBef>
              <a:buClr>
                <a:srgbClr val="FFCC00"/>
              </a:buClr>
              <a:buSzPct val="120000"/>
              <a:buFont typeface="DejaVu Sans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FFFFFF"/>
                </a:solidFill>
                <a:latin typeface="DejaVu Sans"/>
                <a:cs typeface="DejaVu Sans"/>
              </a:rPr>
              <a:t>LF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: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Sempre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que hi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hagi planificació, es permeten les 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explotacions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si s’ajusten al Pla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qüestió amb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una mera 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comunicació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prèvia,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sinó cal autorització (50LF).</a:t>
            </a:r>
            <a:endParaRPr sz="2000">
              <a:latin typeface="DejaVu Sans"/>
              <a:cs typeface="DejaVu Sans"/>
            </a:endParaRPr>
          </a:p>
          <a:p>
            <a:pPr marL="355600" marR="128270" indent="-342900">
              <a:lnSpc>
                <a:spcPct val="100400"/>
              </a:lnSpc>
              <a:spcBef>
                <a:spcPts val="530"/>
              </a:spcBef>
              <a:buClr>
                <a:srgbClr val="FFCC00"/>
              </a:buClr>
              <a:buSzPct val="120000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Mateix </a:t>
            </a:r>
            <a:r>
              <a:rPr sz="2000" spc="-15" dirty="0">
                <a:solidFill>
                  <a:srgbClr val="FFFFFF"/>
                </a:solidFill>
                <a:latin typeface="DejaVu Sans"/>
                <a:cs typeface="DejaVu Sans"/>
              </a:rPr>
              <a:t>règim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per a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llenyes, fustes que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per a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“escorces, 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fruits,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resines,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plantes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aromàtiques,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plantes medicinals,  bolets (incloses les tòfones),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productes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apícoles i,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en 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general,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el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d’altres productes”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(art.</a:t>
            </a:r>
            <a:r>
              <a:rPr sz="2000" spc="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49LF)</a:t>
            </a:r>
            <a:endParaRPr sz="2000">
              <a:latin typeface="DejaVu Sans"/>
              <a:cs typeface="DejaVu Sans"/>
            </a:endParaRPr>
          </a:p>
          <a:p>
            <a:pPr marL="355600" marR="34290" indent="-342900">
              <a:lnSpc>
                <a:spcPct val="100000"/>
              </a:lnSpc>
              <a:spcBef>
                <a:spcPts val="540"/>
              </a:spcBef>
              <a:buClr>
                <a:srgbClr val="FFCC00"/>
              </a:buClr>
              <a:buSzPct val="120000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Silenci positiu si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no hi ha </a:t>
            </a:r>
            <a:r>
              <a:rPr sz="2000" spc="-10" dirty="0">
                <a:solidFill>
                  <a:srgbClr val="FFFFFF"/>
                </a:solidFill>
                <a:latin typeface="DejaVu Sans"/>
                <a:cs typeface="DejaVu Sans"/>
              </a:rPr>
              <a:t>resposta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2000" spc="-15" dirty="0">
                <a:solidFill>
                  <a:srgbClr val="FFFFFF"/>
                </a:solidFill>
                <a:latin typeface="DejaVu Sans"/>
                <a:cs typeface="DejaVu Sans"/>
              </a:rPr>
              <a:t>tres </a:t>
            </a:r>
            <a:r>
              <a:rPr sz="2000" dirty="0">
                <a:solidFill>
                  <a:srgbClr val="FFFFFF"/>
                </a:solidFill>
                <a:latin typeface="DejaVu Sans"/>
                <a:cs typeface="DejaVu Sans"/>
              </a:rPr>
              <a:t>mesos </a:t>
            </a:r>
            <a:r>
              <a:rPr sz="2000" spc="-5" dirty="0">
                <a:solidFill>
                  <a:srgbClr val="FFFFFF"/>
                </a:solidFill>
                <a:latin typeface="DejaVu Sans"/>
                <a:cs typeface="DejaVu Sans"/>
              </a:rPr>
              <a:t>(art. 51  LF).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0" y="240029"/>
            <a:ext cx="73577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230" algn="just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ACORD </a:t>
            </a:r>
            <a:r>
              <a:rPr sz="2400" spc="-10" dirty="0"/>
              <a:t>GOV/21/2015, </a:t>
            </a:r>
            <a:r>
              <a:rPr sz="2400" dirty="0"/>
              <a:t>de </a:t>
            </a:r>
            <a:r>
              <a:rPr sz="2400" spc="-5" dirty="0"/>
              <a:t>17 de </a:t>
            </a:r>
            <a:r>
              <a:rPr sz="2400" spc="-15" dirty="0"/>
              <a:t>febrer, </a:t>
            </a:r>
            <a:r>
              <a:rPr sz="2400" dirty="0"/>
              <a:t>pel </a:t>
            </a:r>
            <a:r>
              <a:rPr sz="2400" spc="-5" dirty="0"/>
              <a:t>qual  </a:t>
            </a:r>
            <a:r>
              <a:rPr sz="2400" spc="-15" dirty="0"/>
              <a:t>s'aprova </a:t>
            </a:r>
            <a:r>
              <a:rPr sz="2400" dirty="0"/>
              <a:t>el </a:t>
            </a:r>
            <a:r>
              <a:rPr sz="2400" spc="-5" dirty="0"/>
              <a:t>Pla de gestió </a:t>
            </a:r>
            <a:r>
              <a:rPr sz="2400" dirty="0"/>
              <a:t>dels </a:t>
            </a:r>
            <a:r>
              <a:rPr sz="2400" spc="-5" dirty="0"/>
              <a:t>espais naturals </a:t>
            </a:r>
            <a:r>
              <a:rPr sz="2400" dirty="0"/>
              <a:t>de  </a:t>
            </a:r>
            <a:r>
              <a:rPr sz="2400" spc="-15" dirty="0"/>
              <a:t>protecció </a:t>
            </a:r>
            <a:r>
              <a:rPr sz="2400" spc="-5" dirty="0"/>
              <a:t>especial de Catalunya </a:t>
            </a:r>
            <a:r>
              <a:rPr sz="2400" spc="-10" dirty="0"/>
              <a:t>2015-2020</a:t>
            </a:r>
            <a:r>
              <a:rPr sz="2400" spc="65" dirty="0"/>
              <a:t> </a:t>
            </a:r>
            <a:r>
              <a:rPr sz="2400" dirty="0"/>
              <a:t>(i)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941830"/>
            <a:ext cx="8038465" cy="42043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40995" marR="45720" indent="-328930">
              <a:lnSpc>
                <a:spcPct val="101600"/>
              </a:lnSpc>
              <a:spcBef>
                <a:spcPts val="80"/>
              </a:spcBef>
              <a:buClr>
                <a:srgbClr val="FFCC00"/>
              </a:buClr>
              <a:buSzPct val="121052"/>
              <a:buChar char="•"/>
              <a:tabLst>
                <a:tab pos="340995" algn="l"/>
                <a:tab pos="341630" algn="l"/>
              </a:tabLst>
            </a:pP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L’experiència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assolida al </a:t>
            </a:r>
            <a:r>
              <a:rPr sz="1900" dirty="0">
                <a:solidFill>
                  <a:srgbClr val="FFFFFF"/>
                </a:solidFill>
                <a:latin typeface="DejaVu Sans"/>
                <a:cs typeface="DejaVu Sans"/>
              </a:rPr>
              <a:t>llarg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00" spc="20" dirty="0">
                <a:solidFill>
                  <a:srgbClr val="FFFFFF"/>
                </a:solidFill>
                <a:latin typeface="DejaVu Sans"/>
                <a:cs typeface="DejaVu Sans"/>
              </a:rPr>
              <a:t>més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30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anys, afegida a 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l’alt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valor de biodiversitat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que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presenten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aquests espais, a  l’important benefici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que suposen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per a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societat en general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i 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al seu paper estratègic </a:t>
            </a:r>
            <a:r>
              <a:rPr sz="1900" spc="20" dirty="0">
                <a:solidFill>
                  <a:srgbClr val="FFFFFF"/>
                </a:solidFill>
                <a:latin typeface="DejaVu Sans"/>
                <a:cs typeface="DejaVu Sans"/>
              </a:rPr>
              <a:t>com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motor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l’economia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per a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la 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societat local,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posen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de manifest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necessitat de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replantejar 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aspectes de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seva gestió a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fi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de millorar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conservació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i 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potenciar el seu paper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l’àmbit del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desenvolupament</a:t>
            </a:r>
            <a:r>
              <a:rPr sz="1900" spc="-2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rural.</a:t>
            </a:r>
            <a:endParaRPr sz="1900">
              <a:latin typeface="DejaVu Sans"/>
              <a:cs typeface="DejaVu Sans"/>
            </a:endParaRPr>
          </a:p>
          <a:p>
            <a:pPr marL="340995" marR="5080" indent="-328930">
              <a:lnSpc>
                <a:spcPct val="101499"/>
              </a:lnSpc>
              <a:spcBef>
                <a:spcPts val="500"/>
              </a:spcBef>
              <a:buClr>
                <a:srgbClr val="FFCC00"/>
              </a:buClr>
              <a:buSzPct val="121052"/>
              <a:buChar char="•"/>
              <a:tabLst>
                <a:tab pos="340995" algn="l"/>
                <a:tab pos="341630" algn="l"/>
              </a:tabLst>
            </a:pP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El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Pla destaca dos grans </a:t>
            </a:r>
            <a:r>
              <a:rPr sz="1900" dirty="0">
                <a:solidFill>
                  <a:srgbClr val="FFFFFF"/>
                </a:solidFill>
                <a:latin typeface="DejaVu Sans"/>
                <a:cs typeface="DejaVu Sans"/>
              </a:rPr>
              <a:t>reptes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principals: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(1)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garantir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la 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conservació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millora dels valors naturals dels espais naturals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i  la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biodiversitat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protecció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especial,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(2) aconseguir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la 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millora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la compatibilització de les activitats tradicionals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que  han modelat aquests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espais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les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noves activitats per  impulsar el seu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paper </a:t>
            </a:r>
            <a:r>
              <a:rPr sz="1900" spc="20" dirty="0">
                <a:solidFill>
                  <a:srgbClr val="FFFFFF"/>
                </a:solidFill>
                <a:latin typeface="DejaVu Sans"/>
                <a:cs typeface="DejaVu Sans"/>
              </a:rPr>
              <a:t>com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font de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creació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de nova activitat  </a:t>
            </a:r>
            <a:r>
              <a:rPr sz="1900" spc="15" dirty="0">
                <a:solidFill>
                  <a:srgbClr val="FFFFFF"/>
                </a:solidFill>
                <a:latin typeface="DejaVu Sans"/>
                <a:cs typeface="DejaVu Sans"/>
              </a:rPr>
              <a:t>socioeconòmica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00" dirty="0">
                <a:solidFill>
                  <a:srgbClr val="FFFFFF"/>
                </a:solidFill>
                <a:latin typeface="DejaVu Sans"/>
                <a:cs typeface="DejaVu Sans"/>
              </a:rPr>
              <a:t>creixement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900" spc="5" dirty="0">
                <a:solidFill>
                  <a:srgbClr val="FFFFFF"/>
                </a:solidFill>
                <a:latin typeface="DejaVu Sans"/>
                <a:cs typeface="DejaVu Sans"/>
              </a:rPr>
              <a:t>termes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de</a:t>
            </a:r>
            <a:r>
              <a:rPr sz="1900" spc="3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DejaVu Sans"/>
                <a:cs typeface="DejaVu Sans"/>
              </a:rPr>
              <a:t>qualitat.</a:t>
            </a:r>
            <a:endParaRPr sz="19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0" y="422909"/>
            <a:ext cx="73577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230" algn="just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ACORD </a:t>
            </a:r>
            <a:r>
              <a:rPr sz="2400" spc="-10" dirty="0"/>
              <a:t>GOV/21/2015, </a:t>
            </a:r>
            <a:r>
              <a:rPr sz="2400" dirty="0"/>
              <a:t>de </a:t>
            </a:r>
            <a:r>
              <a:rPr sz="2400" spc="-5" dirty="0"/>
              <a:t>17 de </a:t>
            </a:r>
            <a:r>
              <a:rPr sz="2400" spc="-15" dirty="0"/>
              <a:t>febrer, </a:t>
            </a:r>
            <a:r>
              <a:rPr sz="2400" dirty="0"/>
              <a:t>pel </a:t>
            </a:r>
            <a:r>
              <a:rPr sz="2400" spc="-5" dirty="0"/>
              <a:t>qual  </a:t>
            </a:r>
            <a:r>
              <a:rPr sz="2400" spc="-15" dirty="0"/>
              <a:t>s'aprova </a:t>
            </a:r>
            <a:r>
              <a:rPr sz="2400" dirty="0"/>
              <a:t>el </a:t>
            </a:r>
            <a:r>
              <a:rPr sz="2400" spc="-5" dirty="0"/>
              <a:t>Pla de gestió </a:t>
            </a:r>
            <a:r>
              <a:rPr sz="2400" dirty="0"/>
              <a:t>dels </a:t>
            </a:r>
            <a:r>
              <a:rPr sz="2400" spc="-5" dirty="0"/>
              <a:t>espais naturals </a:t>
            </a:r>
            <a:r>
              <a:rPr sz="2400" dirty="0"/>
              <a:t>de  </a:t>
            </a:r>
            <a:r>
              <a:rPr sz="2400" spc="-10" dirty="0"/>
              <a:t>protecció </a:t>
            </a:r>
            <a:r>
              <a:rPr sz="2400" spc="-5" dirty="0"/>
              <a:t>especial </a:t>
            </a:r>
            <a:r>
              <a:rPr sz="2400" dirty="0"/>
              <a:t>de </a:t>
            </a:r>
            <a:r>
              <a:rPr sz="2400" spc="-5" dirty="0"/>
              <a:t>Catalunya </a:t>
            </a:r>
            <a:r>
              <a:rPr sz="2400" spc="-10" dirty="0"/>
              <a:t>2015-2020</a:t>
            </a:r>
            <a:r>
              <a:rPr sz="2400" spc="10" dirty="0"/>
              <a:t> </a:t>
            </a:r>
            <a:r>
              <a:rPr sz="2400" dirty="0"/>
              <a:t>(ii)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2390140"/>
            <a:ext cx="7988934" cy="401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972185" indent="-304800">
              <a:lnSpc>
                <a:spcPct val="101400"/>
              </a:lnSpc>
              <a:spcBef>
                <a:spcPts val="100"/>
              </a:spcBef>
              <a:buClr>
                <a:srgbClr val="FFCC00"/>
              </a:buClr>
              <a:buSzPct val="120000"/>
              <a:buChar char="•"/>
              <a:tabLst>
                <a:tab pos="316865" algn="l"/>
                <a:tab pos="317500" algn="l"/>
              </a:tabLst>
            </a:pP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1 </a:t>
            </a:r>
            <a:r>
              <a:rPr sz="1750" b="1" spc="15" dirty="0">
                <a:solidFill>
                  <a:srgbClr val="FFFFFF"/>
                </a:solidFill>
                <a:latin typeface="DejaVu Sans"/>
                <a:cs typeface="DejaVu Sans"/>
              </a:rPr>
              <a:t>Utilitzar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gestió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multifuncional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com a eina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principal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de 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conservació;</a:t>
            </a:r>
            <a:endParaRPr sz="1750" dirty="0">
              <a:latin typeface="DejaVu Sans"/>
              <a:cs typeface="DejaVu Sans"/>
            </a:endParaRPr>
          </a:p>
          <a:p>
            <a:pPr marL="317500" marR="29845" indent="-304800">
              <a:lnSpc>
                <a:spcPct val="102099"/>
              </a:lnSpc>
              <a:spcBef>
                <a:spcPts val="465"/>
              </a:spcBef>
              <a:buClr>
                <a:srgbClr val="FFCC00"/>
              </a:buClr>
              <a:buSzPct val="120000"/>
              <a:buChar char="•"/>
              <a:tabLst>
                <a:tab pos="316865" algn="l"/>
                <a:tab pos="317500" algn="l"/>
              </a:tabLst>
            </a:pP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2 </a:t>
            </a:r>
            <a:r>
              <a:rPr sz="1750" b="1" spc="15" dirty="0">
                <a:solidFill>
                  <a:srgbClr val="FFFFFF"/>
                </a:solidFill>
                <a:latin typeface="DejaVu Sans"/>
                <a:cs typeface="DejaVu Sans"/>
              </a:rPr>
              <a:t>Impulsar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una gestió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d’excel·lència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fomentant que els equips  gestors sumin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esforços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a escala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pluridisciplinària mitjançant la 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combinació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del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treball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d’equips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propis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l’Administració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mateixa o 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externs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del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món de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la biodiversitat, agronomia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gestió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forestal, 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cinegètica o</a:t>
            </a:r>
            <a:r>
              <a:rPr sz="1750" spc="-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turística.</a:t>
            </a:r>
            <a:endParaRPr sz="1750" dirty="0">
              <a:latin typeface="DejaVu Sans"/>
              <a:cs typeface="DejaVu Sans"/>
            </a:endParaRPr>
          </a:p>
          <a:p>
            <a:pPr marL="317500" marR="105410" indent="-304800">
              <a:lnSpc>
                <a:spcPct val="101899"/>
              </a:lnSpc>
              <a:spcBef>
                <a:spcPts val="459"/>
              </a:spcBef>
              <a:buClr>
                <a:srgbClr val="FFCC00"/>
              </a:buClr>
              <a:buSzPct val="120000"/>
              <a:buChar char="•"/>
              <a:tabLst>
                <a:tab pos="316865" algn="l"/>
                <a:tab pos="317500" algn="l"/>
              </a:tabLst>
            </a:pP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3 </a:t>
            </a:r>
            <a:r>
              <a:rPr sz="1750" b="1" spc="15" dirty="0">
                <a:solidFill>
                  <a:srgbClr val="FFFFFF"/>
                </a:solidFill>
                <a:latin typeface="DejaVu Sans"/>
                <a:cs typeface="DejaVu Sans"/>
              </a:rPr>
              <a:t>Integrar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els interessos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del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territori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inclòs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un espai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de 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protecció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especial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amb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les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necessitats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conservació </a:t>
            </a:r>
            <a:r>
              <a:rPr sz="1750" spc="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millora 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</a:rPr>
              <a:t>del  </a:t>
            </a:r>
            <a:r>
              <a:rPr sz="1750" spc="20" dirty="0">
                <a:solidFill>
                  <a:srgbClr val="FFFFFF"/>
                </a:solidFill>
                <a:latin typeface="DejaVu Sans"/>
                <a:cs typeface="DejaVu Sans"/>
              </a:rPr>
              <a:t>medi</a:t>
            </a:r>
            <a:r>
              <a:rPr sz="175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50" spc="10" dirty="0">
                <a:solidFill>
                  <a:srgbClr val="FFFFFF"/>
                </a:solidFill>
                <a:latin typeface="DejaVu Sans"/>
                <a:cs typeface="DejaVu Sans"/>
              </a:rPr>
              <a:t>natural.</a:t>
            </a:r>
            <a:endParaRPr sz="1750" dirty="0">
              <a:latin typeface="DejaVu Sans"/>
              <a:cs typeface="DejaVu Sans"/>
            </a:endParaRPr>
          </a:p>
          <a:p>
            <a:pPr marL="317500" marR="5080" indent="-304800">
              <a:lnSpc>
                <a:spcPct val="102099"/>
              </a:lnSpc>
              <a:spcBef>
                <a:spcPts val="465"/>
              </a:spcBef>
              <a:buClr>
                <a:srgbClr val="FFCC00"/>
              </a:buClr>
              <a:buSzPct val="120000"/>
              <a:buChar char="•"/>
              <a:tabLst>
                <a:tab pos="316865" algn="l"/>
                <a:tab pos="317500" algn="l"/>
              </a:tabLst>
            </a:pP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  <a:hlinkClick r:id="rId2"/>
              </a:rPr>
              <a:t>http://mediambient.gencat.cat/web/.content/mn_medi_natural/mn1 5_espais_naturals_protegits/documents/pla-gestio_2015</a:t>
            </a:r>
            <a:r>
              <a:rPr lang="ca-ES" sz="1750" spc="15" dirty="0">
                <a:solidFill>
                  <a:srgbClr val="FFFFFF"/>
                </a:solidFill>
                <a:latin typeface="DejaVu Sans"/>
                <a:cs typeface="DejaVu Sans"/>
                <a:hlinkClick r:id="rId2"/>
              </a:rPr>
              <a:t>-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  <a:hlinkClick r:id="rId2"/>
              </a:rPr>
              <a:t>2020/fitxers_binaris/Memoria-Pla-de-gestio-dels-espais-5</a:t>
            </a:r>
            <a:r>
              <a:rPr lang="ca-ES" sz="1750" spc="15" dirty="0">
                <a:solidFill>
                  <a:srgbClr val="FFFFFF"/>
                </a:solidFill>
                <a:latin typeface="DejaVu Sans"/>
                <a:cs typeface="DejaVu Sans"/>
                <a:hlinkClick r:id="rId2"/>
              </a:rPr>
              <a:t>-</a:t>
            </a:r>
            <a:r>
              <a:rPr sz="1750" spc="15" dirty="0">
                <a:solidFill>
                  <a:srgbClr val="FFFFFF"/>
                </a:solidFill>
                <a:latin typeface="DejaVu Sans"/>
                <a:cs typeface="DejaVu Sans"/>
                <a:hlinkClick r:id="rId2"/>
              </a:rPr>
              <a:t>17.02.15.pd</a:t>
            </a:r>
            <a:r>
              <a:rPr lang="ca-ES" sz="1750" spc="15" dirty="0">
                <a:solidFill>
                  <a:srgbClr val="FFFFFF"/>
                </a:solidFill>
                <a:latin typeface="DejaVu Sans"/>
                <a:cs typeface="DejaVu Sans"/>
                <a:hlinkClick r:id="rId2"/>
              </a:rPr>
              <a:t>f</a:t>
            </a:r>
            <a:endParaRPr sz="1750" dirty="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0" y="422909"/>
            <a:ext cx="73577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230" algn="just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ACORD </a:t>
            </a:r>
            <a:r>
              <a:rPr sz="2400" spc="-10" dirty="0"/>
              <a:t>GOV/21/2015, </a:t>
            </a:r>
            <a:r>
              <a:rPr sz="2400" dirty="0"/>
              <a:t>de </a:t>
            </a:r>
            <a:r>
              <a:rPr sz="2400" spc="-5" dirty="0"/>
              <a:t>17 de </a:t>
            </a:r>
            <a:r>
              <a:rPr sz="2400" spc="-15" dirty="0"/>
              <a:t>febrer, </a:t>
            </a:r>
            <a:r>
              <a:rPr sz="2400" dirty="0"/>
              <a:t>pel </a:t>
            </a:r>
            <a:r>
              <a:rPr sz="2400" spc="-5" dirty="0"/>
              <a:t>qual  </a:t>
            </a:r>
            <a:r>
              <a:rPr sz="2400" spc="-15" dirty="0"/>
              <a:t>s'aprova </a:t>
            </a:r>
            <a:r>
              <a:rPr sz="2400" dirty="0"/>
              <a:t>el </a:t>
            </a:r>
            <a:r>
              <a:rPr sz="2400" spc="-5" dirty="0"/>
              <a:t>Pla de gestió </a:t>
            </a:r>
            <a:r>
              <a:rPr sz="2400" dirty="0"/>
              <a:t>dels </a:t>
            </a:r>
            <a:r>
              <a:rPr sz="2400" spc="-5" dirty="0"/>
              <a:t>espais naturals </a:t>
            </a:r>
            <a:r>
              <a:rPr sz="2400" dirty="0"/>
              <a:t>de  </a:t>
            </a:r>
            <a:r>
              <a:rPr sz="2400" spc="-15" dirty="0"/>
              <a:t>protecció </a:t>
            </a:r>
            <a:r>
              <a:rPr sz="2400" spc="-5" dirty="0"/>
              <a:t>especial de Catalunya 2015-2020</a:t>
            </a:r>
            <a:r>
              <a:rPr sz="2400" spc="35" dirty="0"/>
              <a:t> </a:t>
            </a:r>
            <a:r>
              <a:rPr sz="2400" dirty="0"/>
              <a:t>(iii)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61657" y="2184401"/>
            <a:ext cx="8012430" cy="42506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4010" indent="-321310">
              <a:lnSpc>
                <a:spcPct val="100000"/>
              </a:lnSpc>
              <a:spcBef>
                <a:spcPts val="130"/>
              </a:spcBef>
              <a:buClr>
                <a:srgbClr val="FFCC00"/>
              </a:buClr>
              <a:buSzPct val="121621"/>
              <a:buFont typeface="DejaVu Sans"/>
              <a:buChar char="•"/>
              <a:tabLst>
                <a:tab pos="333375" algn="l"/>
                <a:tab pos="334010" algn="l"/>
              </a:tabLst>
            </a:pPr>
            <a:r>
              <a:rPr sz="1850" b="1" spc="20" dirty="0">
                <a:solidFill>
                  <a:srgbClr val="FFFFFF"/>
                </a:solidFill>
                <a:latin typeface="DejaVu Sans"/>
                <a:cs typeface="DejaVu Sans"/>
              </a:rPr>
              <a:t>Diagnosi espais naturals catalana. ICHN</a:t>
            </a:r>
            <a:r>
              <a:rPr sz="1850" b="1" spc="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50" b="1" spc="20" dirty="0">
                <a:solidFill>
                  <a:srgbClr val="FFFFFF"/>
                </a:solidFill>
                <a:latin typeface="DejaVu Sans"/>
                <a:cs typeface="DejaVu Sans"/>
              </a:rPr>
              <a:t>2014:</a:t>
            </a:r>
            <a:endParaRPr sz="1850" dirty="0">
              <a:latin typeface="DejaVu Sans"/>
              <a:cs typeface="DejaVu Sans"/>
            </a:endParaRPr>
          </a:p>
          <a:p>
            <a:pPr marL="333375" marR="5080" indent="-321310">
              <a:lnSpc>
                <a:spcPct val="100000"/>
              </a:lnSpc>
              <a:spcBef>
                <a:spcPts val="430"/>
              </a:spcBef>
              <a:buClr>
                <a:srgbClr val="FFCC00"/>
              </a:buClr>
              <a:buSzPct val="117647"/>
              <a:buChar char="•"/>
              <a:tabLst>
                <a:tab pos="333375" algn="l"/>
                <a:tab pos="334010" algn="l"/>
              </a:tabLst>
            </a:pP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“El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sistema d’espais naturals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protegits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de Catalunya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es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caracteritza  per un grau de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protecció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molt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baix (el 96 %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són de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categoria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V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la 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lUCN) i un insuficient desenvolupament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normatiu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del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planejament  (només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9 dels 18 espais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protecció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especial han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aprovat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un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pla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de 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protecció o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de gestió). Als dèficits històrics s’hi han afegit aquests  </a:t>
            </a:r>
            <a:r>
              <a:rPr sz="1700" spc="-20" dirty="0">
                <a:solidFill>
                  <a:srgbClr val="FFFFFF"/>
                </a:solidFill>
                <a:latin typeface="DejaVu Sans"/>
                <a:cs typeface="DejaVu Sans"/>
              </a:rPr>
              <a:t>darrers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anys unes disminucions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pressupostàries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que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els </a:t>
            </a:r>
            <a:r>
              <a:rPr sz="1700" spc="-15" dirty="0">
                <a:solidFill>
                  <a:srgbClr val="FFFFFF"/>
                </a:solidFill>
                <a:latin typeface="DejaVu Sans"/>
                <a:cs typeface="DejaVu Sans"/>
              </a:rPr>
              <a:t>impedeixen 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complir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les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funcions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per a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les quals van ser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creats. </a:t>
            </a:r>
            <a:r>
              <a:rPr sz="1700" spc="-20" dirty="0">
                <a:solidFill>
                  <a:srgbClr val="FFFFFF"/>
                </a:solidFill>
                <a:latin typeface="DejaVu Sans"/>
                <a:cs typeface="DejaVu Sans"/>
              </a:rPr>
              <a:t>Les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retallades dels  pressupostos dels </a:t>
            </a:r>
            <a:r>
              <a:rPr sz="1700" spc="-15" dirty="0">
                <a:solidFill>
                  <a:srgbClr val="FFFFFF"/>
                </a:solidFill>
                <a:latin typeface="DejaVu Sans"/>
                <a:cs typeface="DejaVu Sans"/>
              </a:rPr>
              <a:t>parcs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Generalitat van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del 49-60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%; són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del 43-  58 % als consorcis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d’espais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d’interès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natural; i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del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25-36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%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en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els  </a:t>
            </a:r>
            <a:r>
              <a:rPr sz="1700" spc="-15" dirty="0">
                <a:solidFill>
                  <a:srgbClr val="FFFFFF"/>
                </a:solidFill>
                <a:latin typeface="DejaVu Sans"/>
                <a:cs typeface="DejaVu Sans"/>
              </a:rPr>
              <a:t>parcs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l’entorn metropolità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Barcelona.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L’actual situació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en la 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majoria dels </a:t>
            </a:r>
            <a:r>
              <a:rPr sz="1700" spc="-15" dirty="0">
                <a:solidFill>
                  <a:srgbClr val="FFFFFF"/>
                </a:solidFill>
                <a:latin typeface="DejaVu Sans"/>
                <a:cs typeface="DejaVu Sans"/>
              </a:rPr>
              <a:t>parcs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és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extremadament delicada: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s’han </a:t>
            </a:r>
            <a:r>
              <a:rPr sz="1700" spc="-15" dirty="0">
                <a:solidFill>
                  <a:srgbClr val="FFFFFF"/>
                </a:solidFill>
                <a:latin typeface="DejaVu Sans"/>
                <a:cs typeface="DejaVu Sans"/>
              </a:rPr>
              <a:t>reduït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o eliminat 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les brigades de manteniment,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les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tasques de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prevenció d’incendis  forestals, els projectes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700" spc="-20" dirty="0">
                <a:solidFill>
                  <a:srgbClr val="FFFFFF"/>
                </a:solidFill>
                <a:latin typeface="DejaVu Sans"/>
                <a:cs typeface="DejaVu Sans"/>
              </a:rPr>
              <a:t>recerca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les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activitats d’educació ambiental; 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més, s’han tancat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o </a:t>
            </a:r>
            <a:r>
              <a:rPr sz="1700" spc="-15" dirty="0">
                <a:solidFill>
                  <a:srgbClr val="FFFFFF"/>
                </a:solidFill>
                <a:latin typeface="DejaVu Sans"/>
                <a:cs typeface="DejaVu Sans"/>
              </a:rPr>
              <a:t>reduït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molt els punts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d’informació, </a:t>
            </a:r>
            <a:r>
              <a:rPr sz="1700" dirty="0">
                <a:solidFill>
                  <a:srgbClr val="FFFFFF"/>
                </a:solidFill>
                <a:latin typeface="DejaVu Sans"/>
                <a:cs typeface="DejaVu Sans"/>
              </a:rPr>
              <a:t>tot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i  l’augment generalitzat </a:t>
            </a:r>
            <a:r>
              <a:rPr sz="1700" spc="-10" dirty="0">
                <a:solidFill>
                  <a:srgbClr val="FFFFFF"/>
                </a:solidFill>
                <a:latin typeface="DejaVu Sans"/>
                <a:cs typeface="DejaVu Sans"/>
              </a:rPr>
              <a:t>del </a:t>
            </a:r>
            <a:r>
              <a:rPr sz="1700" spc="-15" dirty="0">
                <a:solidFill>
                  <a:srgbClr val="FFFFFF"/>
                </a:solidFill>
                <a:latin typeface="DejaVu Sans"/>
                <a:cs typeface="DejaVu Sans"/>
              </a:rPr>
              <a:t>nombre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de</a:t>
            </a:r>
            <a:r>
              <a:rPr sz="1700" spc="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DejaVu Sans"/>
                <a:cs typeface="DejaVu Sans"/>
              </a:rPr>
              <a:t>visitants.”</a:t>
            </a:r>
            <a:endParaRPr sz="1700" dirty="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0330" marR="5080" indent="-11938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ZEPIMS</a:t>
            </a:r>
            <a:r>
              <a:rPr sz="4400" spc="-55" dirty="0"/>
              <a:t> </a:t>
            </a:r>
            <a:r>
              <a:rPr sz="4400" spc="-5" dirty="0"/>
              <a:t>Convenció  </a:t>
            </a:r>
            <a:r>
              <a:rPr sz="4400" spc="-15" dirty="0"/>
              <a:t>Barcelona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58569" y="1845310"/>
            <a:ext cx="6554470" cy="4547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36270"/>
            <a:ext cx="67792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ZEPIMs</a:t>
            </a:r>
            <a:r>
              <a:rPr lang="ca-ES" sz="4400" spc="-65" dirty="0"/>
              <a:t> </a:t>
            </a:r>
            <a:r>
              <a:rPr sz="4400" spc="-5" dirty="0" err="1"/>
              <a:t>Espanya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43100"/>
            <a:ext cx="4937760" cy="395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3600" spc="-7" baseline="1157" dirty="0">
                <a:solidFill>
                  <a:srgbClr val="FFFFFF"/>
                </a:solidFill>
                <a:latin typeface="DejaVu Sans"/>
                <a:cs typeface="DejaVu Sans"/>
              </a:rPr>
              <a:t>Cap de</a:t>
            </a:r>
            <a:r>
              <a:rPr sz="3600" baseline="1157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600" spc="-22" baseline="1157" dirty="0">
                <a:solidFill>
                  <a:srgbClr val="FFFFFF"/>
                </a:solidFill>
                <a:latin typeface="DejaVu Sans"/>
                <a:cs typeface="DejaVu Sans"/>
              </a:rPr>
              <a:t>Creus</a:t>
            </a:r>
            <a:endParaRPr sz="3600" baseline="1157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3600" baseline="1157" dirty="0">
                <a:solidFill>
                  <a:srgbClr val="FFFFFF"/>
                </a:solidFill>
                <a:latin typeface="DejaVu Sans"/>
                <a:cs typeface="DejaVu Sans"/>
              </a:rPr>
              <a:t>Illes</a:t>
            </a:r>
            <a:r>
              <a:rPr sz="3600" spc="-15" baseline="1157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600" spc="-7" baseline="1157" dirty="0">
                <a:solidFill>
                  <a:srgbClr val="FFFFFF"/>
                </a:solidFill>
                <a:latin typeface="DejaVu Sans"/>
                <a:cs typeface="DejaVu Sans"/>
              </a:rPr>
              <a:t>Medes</a:t>
            </a:r>
            <a:endParaRPr sz="3600" baseline="1157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3600" baseline="1157" dirty="0">
                <a:solidFill>
                  <a:srgbClr val="FFFFFF"/>
                </a:solidFill>
                <a:latin typeface="DejaVu Sans"/>
                <a:cs typeface="DejaVu Sans"/>
              </a:rPr>
              <a:t>Illes</a:t>
            </a:r>
            <a:r>
              <a:rPr sz="3600" spc="-15" baseline="1157" dirty="0">
                <a:solidFill>
                  <a:srgbClr val="FFFFFF"/>
                </a:solidFill>
                <a:latin typeface="DejaVu Sans"/>
                <a:cs typeface="DejaVu Sans"/>
              </a:rPr>
              <a:t> Columbrets</a:t>
            </a:r>
            <a:endParaRPr sz="3600" baseline="1157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3600" spc="-15" baseline="1157" dirty="0">
                <a:solidFill>
                  <a:srgbClr val="FFFFFF"/>
                </a:solidFill>
                <a:latin typeface="DejaVu Sans"/>
                <a:cs typeface="DejaVu Sans"/>
              </a:rPr>
              <a:t>Arxipèlag </a:t>
            </a:r>
            <a:r>
              <a:rPr sz="3600" baseline="1157" dirty="0">
                <a:solidFill>
                  <a:srgbClr val="FFFFFF"/>
                </a:solidFill>
                <a:latin typeface="DejaVu Sans"/>
                <a:cs typeface="DejaVu Sans"/>
              </a:rPr>
              <a:t>de</a:t>
            </a:r>
            <a:r>
              <a:rPr sz="3600" spc="-7" baseline="1157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600" spc="-22" baseline="1157" dirty="0">
                <a:solidFill>
                  <a:srgbClr val="FFFFFF"/>
                </a:solidFill>
                <a:latin typeface="DejaVu Sans"/>
                <a:cs typeface="DejaVu Sans"/>
              </a:rPr>
              <a:t>Cabrera</a:t>
            </a:r>
            <a:endParaRPr sz="3600" baseline="1157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3600" baseline="1157" dirty="0">
                <a:solidFill>
                  <a:srgbClr val="FFFFFF"/>
                </a:solidFill>
                <a:latin typeface="DejaVu Sans"/>
                <a:cs typeface="DejaVu Sans"/>
              </a:rPr>
              <a:t>Mar </a:t>
            </a:r>
            <a:r>
              <a:rPr sz="3600" spc="-7" baseline="1157" dirty="0">
                <a:solidFill>
                  <a:srgbClr val="FFFFFF"/>
                </a:solidFill>
                <a:latin typeface="DejaVu Sans"/>
                <a:cs typeface="DejaVu Sans"/>
              </a:rPr>
              <a:t>Menor </a:t>
            </a:r>
            <a:r>
              <a:rPr sz="3600" baseline="1157" dirty="0">
                <a:solidFill>
                  <a:srgbClr val="FFFFFF"/>
                </a:solidFill>
                <a:latin typeface="DejaVu Sans"/>
                <a:cs typeface="DejaVu Sans"/>
              </a:rPr>
              <a:t>i</a:t>
            </a:r>
            <a:r>
              <a:rPr sz="3600" spc="-7" baseline="1157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600" spc="-22" baseline="1157" dirty="0">
                <a:solidFill>
                  <a:srgbClr val="FFFFFF"/>
                </a:solidFill>
                <a:latin typeface="DejaVu Sans"/>
                <a:cs typeface="DejaVu Sans"/>
              </a:rPr>
              <a:t>entorn</a:t>
            </a:r>
            <a:endParaRPr sz="3600" baseline="1157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3600" spc="-7" baseline="1157" dirty="0">
                <a:solidFill>
                  <a:srgbClr val="FFFFFF"/>
                </a:solidFill>
                <a:latin typeface="DejaVu Sans"/>
                <a:cs typeface="DejaVu Sans"/>
              </a:rPr>
              <a:t>Llevant</a:t>
            </a:r>
            <a:r>
              <a:rPr sz="3600" spc="-22" baseline="1157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600" spc="-7" baseline="1157" dirty="0">
                <a:solidFill>
                  <a:srgbClr val="FFFFFF"/>
                </a:solidFill>
                <a:latin typeface="DejaVu Sans"/>
                <a:cs typeface="DejaVu Sans"/>
              </a:rPr>
              <a:t>d’Almeria</a:t>
            </a:r>
            <a:endParaRPr sz="3600" baseline="1157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3600" baseline="1157" dirty="0">
                <a:solidFill>
                  <a:srgbClr val="FFFFFF"/>
                </a:solidFill>
                <a:latin typeface="DejaVu Sans"/>
                <a:cs typeface="DejaVu Sans"/>
              </a:rPr>
              <a:t>Cabo </a:t>
            </a:r>
            <a:r>
              <a:rPr sz="3600" spc="-7" baseline="1157" dirty="0">
                <a:solidFill>
                  <a:srgbClr val="FFFFFF"/>
                </a:solidFill>
                <a:latin typeface="DejaVu Sans"/>
                <a:cs typeface="DejaVu Sans"/>
              </a:rPr>
              <a:t>de Gata-</a:t>
            </a:r>
            <a:r>
              <a:rPr sz="3600" spc="-22" baseline="1157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600" baseline="1157" dirty="0">
                <a:solidFill>
                  <a:srgbClr val="FFFFFF"/>
                </a:solidFill>
                <a:latin typeface="DejaVu Sans"/>
                <a:cs typeface="DejaVu Sans"/>
              </a:rPr>
              <a:t>Níjar</a:t>
            </a:r>
            <a:endParaRPr sz="3600" baseline="1157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3600" baseline="1157" dirty="0">
                <a:solidFill>
                  <a:srgbClr val="FFFFFF"/>
                </a:solidFill>
                <a:latin typeface="DejaVu Sans"/>
                <a:cs typeface="DejaVu Sans"/>
              </a:rPr>
              <a:t>Mar de</a:t>
            </a:r>
            <a:r>
              <a:rPr sz="3600" spc="-30" baseline="1157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600" spc="-7" baseline="1157" dirty="0">
                <a:solidFill>
                  <a:srgbClr val="FFFFFF"/>
                </a:solidFill>
                <a:latin typeface="DejaVu Sans"/>
                <a:cs typeface="DejaVu Sans"/>
              </a:rPr>
              <a:t>Alborán</a:t>
            </a:r>
            <a:endParaRPr sz="3600" baseline="1157">
              <a:latin typeface="DejaVu Sans"/>
              <a:cs typeface="DejaVu Sans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FFCC00"/>
              </a:buClr>
              <a:buSzPct val="118750"/>
              <a:buChar char="•"/>
              <a:tabLst>
                <a:tab pos="355600" algn="l"/>
              </a:tabLst>
            </a:pPr>
            <a:r>
              <a:rPr sz="3600" spc="-15" baseline="1157" dirty="0">
                <a:solidFill>
                  <a:srgbClr val="FFFFFF"/>
                </a:solidFill>
                <a:latin typeface="DejaVu Sans"/>
                <a:cs typeface="DejaVu Sans"/>
              </a:rPr>
              <a:t>Acantilados </a:t>
            </a:r>
            <a:r>
              <a:rPr sz="3600" spc="-30" baseline="1157" dirty="0">
                <a:solidFill>
                  <a:srgbClr val="FFFFFF"/>
                </a:solidFill>
                <a:latin typeface="DejaVu Sans"/>
                <a:cs typeface="DejaVu Sans"/>
              </a:rPr>
              <a:t>Maro-Cerro</a:t>
            </a:r>
            <a:r>
              <a:rPr sz="3600" spc="-15" baseline="1157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3600" spc="-22" baseline="1157" dirty="0">
                <a:solidFill>
                  <a:srgbClr val="FFFFFF"/>
                </a:solidFill>
                <a:latin typeface="DejaVu Sans"/>
                <a:cs typeface="DejaVu Sans"/>
              </a:rPr>
              <a:t>Gordo</a:t>
            </a:r>
            <a:endParaRPr sz="3600" baseline="1157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845185" marR="5080" indent="-7823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Conveni </a:t>
            </a:r>
            <a:r>
              <a:rPr spc="-25" dirty="0"/>
              <a:t>marc </a:t>
            </a:r>
            <a:r>
              <a:rPr spc="-5" dirty="0"/>
              <a:t>de </a:t>
            </a:r>
            <a:r>
              <a:rPr spc="-10" dirty="0"/>
              <a:t>NNUU </a:t>
            </a:r>
            <a:r>
              <a:rPr spc="-20" dirty="0"/>
              <a:t>sobre </a:t>
            </a:r>
            <a:r>
              <a:rPr spc="-5" dirty="0"/>
              <a:t>canvi climàtic,  fet </a:t>
            </a:r>
            <a:r>
              <a:rPr dirty="0"/>
              <a:t>a </a:t>
            </a:r>
            <a:r>
              <a:rPr spc="-5" dirty="0"/>
              <a:t>Nova </a:t>
            </a:r>
            <a:r>
              <a:rPr spc="-80" dirty="0"/>
              <a:t>York, </a:t>
            </a:r>
            <a:r>
              <a:rPr dirty="0"/>
              <a:t>9 </a:t>
            </a:r>
            <a:r>
              <a:rPr spc="-5" dirty="0"/>
              <a:t>de maig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1992.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1829"/>
            <a:ext cx="8047355" cy="40309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7660" indent="-314960">
              <a:lnSpc>
                <a:spcPct val="100000"/>
              </a:lnSpc>
              <a:spcBef>
                <a:spcPts val="90"/>
              </a:spcBef>
              <a:buClr>
                <a:srgbClr val="FFCC00"/>
              </a:buClr>
              <a:buSzPct val="118918"/>
              <a:buChar char="•"/>
              <a:tabLst>
                <a:tab pos="327025" algn="l"/>
                <a:tab pos="327660" algn="l"/>
              </a:tabLst>
            </a:pP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Conveni </a:t>
            </a:r>
            <a:r>
              <a:rPr sz="1850" spc="-20" dirty="0">
                <a:solidFill>
                  <a:srgbClr val="FFFFFF"/>
                </a:solidFill>
                <a:latin typeface="DejaVu Sans"/>
                <a:cs typeface="DejaVu Sans"/>
              </a:rPr>
              <a:t>marc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NNUU.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Art. 4</a:t>
            </a:r>
            <a:r>
              <a:rPr sz="1850" spc="4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“compromís”:</a:t>
            </a:r>
            <a:endParaRPr sz="1850">
              <a:latin typeface="DejaVu Sans"/>
              <a:cs typeface="DejaVu Sans"/>
            </a:endParaRPr>
          </a:p>
          <a:p>
            <a:pPr marL="327025" marR="5080" indent="-314960">
              <a:lnSpc>
                <a:spcPct val="100000"/>
              </a:lnSpc>
              <a:spcBef>
                <a:spcPts val="459"/>
              </a:spcBef>
              <a:buClr>
                <a:srgbClr val="FFCC00"/>
              </a:buClr>
              <a:buSzPct val="118918"/>
              <a:buChar char="•"/>
              <a:tabLst>
                <a:tab pos="327025" algn="l"/>
                <a:tab pos="327660" algn="l"/>
              </a:tabLst>
            </a:pPr>
            <a:r>
              <a:rPr sz="1850" spc="-20" dirty="0">
                <a:solidFill>
                  <a:srgbClr val="FFFFFF"/>
                </a:solidFill>
                <a:latin typeface="DejaVu Sans"/>
                <a:cs typeface="DejaVu Sans"/>
              </a:rPr>
              <a:t>“Promoure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la gestió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sostenible i </a:t>
            </a:r>
            <a:r>
              <a:rPr sz="1850" spc="-20" dirty="0">
                <a:solidFill>
                  <a:srgbClr val="FFFFFF"/>
                </a:solidFill>
                <a:latin typeface="DejaVu Sans"/>
                <a:cs typeface="DejaVu Sans"/>
              </a:rPr>
              <a:t>promoure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donar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suport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amb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llur  cooperació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la conservació i l'enfortiment, si s'escau, dels 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receptors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dipòsits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tots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els gasos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amb efecte d'hivernacle no  </a:t>
            </a:r>
            <a:r>
              <a:rPr sz="1850" spc="-15" dirty="0">
                <a:solidFill>
                  <a:srgbClr val="FFFFFF"/>
                </a:solidFill>
                <a:latin typeface="DejaVu Sans"/>
                <a:cs typeface="DejaVu Sans"/>
              </a:rPr>
              <a:t>controlats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pel </a:t>
            </a:r>
            <a:r>
              <a:rPr sz="1850" spc="-20" dirty="0">
                <a:solidFill>
                  <a:srgbClr val="FFFFFF"/>
                </a:solidFill>
                <a:latin typeface="DejaVu Sans"/>
                <a:cs typeface="DejaVu Sans"/>
              </a:rPr>
              <a:t>Protocol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Mont-real,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inclosos la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biomassa, els  boscos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i els oceans i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també </a:t>
            </a:r>
            <a:r>
              <a:rPr sz="1850" spc="-15" dirty="0">
                <a:solidFill>
                  <a:srgbClr val="FFFFFF"/>
                </a:solidFill>
                <a:latin typeface="DejaVu Sans"/>
                <a:cs typeface="DejaVu Sans"/>
              </a:rPr>
              <a:t>d'altres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ecosistemes </a:t>
            </a:r>
            <a:r>
              <a:rPr sz="1850" spc="-20" dirty="0">
                <a:solidFill>
                  <a:srgbClr val="FFFFFF"/>
                </a:solidFill>
                <a:latin typeface="DejaVu Sans"/>
                <a:cs typeface="DejaVu Sans"/>
              </a:rPr>
              <a:t>terrestres, 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costaners i marins.</a:t>
            </a:r>
            <a:endParaRPr sz="185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DejaVu Sans"/>
              <a:cs typeface="DejaVu Sans"/>
            </a:endParaRPr>
          </a:p>
          <a:p>
            <a:pPr marL="327025" marR="13970">
              <a:lnSpc>
                <a:spcPct val="100099"/>
              </a:lnSpc>
            </a:pP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*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Cooperar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en els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preparatius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per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a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l'adaptació als impactes del  canvi climàtic; desenvolupar i elaborar plans </a:t>
            </a:r>
            <a:r>
              <a:rPr sz="1850" spc="-15" dirty="0">
                <a:solidFill>
                  <a:srgbClr val="FFFFFF"/>
                </a:solidFill>
                <a:latin typeface="DejaVu Sans"/>
                <a:cs typeface="DejaVu Sans"/>
              </a:rPr>
              <a:t>apropiats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i integrats  per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a l'ordenació de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les zones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costaneres,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els </a:t>
            </a:r>
            <a:r>
              <a:rPr sz="1850" spc="-15" dirty="0">
                <a:solidFill>
                  <a:srgbClr val="FFFFFF"/>
                </a:solidFill>
                <a:latin typeface="DejaVu Sans"/>
                <a:cs typeface="DejaVu Sans"/>
              </a:rPr>
              <a:t>recursos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hídrics i  l'agricultura i per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a la protecció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i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rehabilitació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de les zones, 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particularment </a:t>
            </a:r>
            <a:r>
              <a:rPr sz="1850" spc="-15" dirty="0">
                <a:solidFill>
                  <a:srgbClr val="FFFFFF"/>
                </a:solidFill>
                <a:latin typeface="DejaVu Sans"/>
                <a:cs typeface="DejaVu Sans"/>
              </a:rPr>
              <a:t>d'Àfrica,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afectades per la sequera i la  desertificació, i </a:t>
            </a:r>
            <a:r>
              <a:rPr sz="1850" spc="-10" dirty="0">
                <a:solidFill>
                  <a:srgbClr val="FFFFFF"/>
                </a:solidFill>
                <a:latin typeface="DejaVu Sans"/>
                <a:cs typeface="DejaVu Sans"/>
              </a:rPr>
              <a:t>també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per les</a:t>
            </a:r>
            <a:r>
              <a:rPr sz="1850" spc="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50" spc="-5" dirty="0">
                <a:solidFill>
                  <a:srgbClr val="FFFFFF"/>
                </a:solidFill>
                <a:latin typeface="DejaVu Sans"/>
                <a:cs typeface="DejaVu Sans"/>
              </a:rPr>
              <a:t>inundacions.”</a:t>
            </a:r>
            <a:endParaRPr sz="18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0260" y="483870"/>
            <a:ext cx="49777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Conveni </a:t>
            </a:r>
            <a:r>
              <a:rPr sz="3200" spc="-10" dirty="0"/>
              <a:t>de</a:t>
            </a:r>
            <a:r>
              <a:rPr sz="3200" spc="-70" dirty="0"/>
              <a:t> </a:t>
            </a:r>
            <a:r>
              <a:rPr sz="3200" spc="-5" dirty="0"/>
              <a:t>biodiversitat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941829"/>
            <a:ext cx="8048625" cy="3774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5440" marR="5080" indent="-332740">
              <a:lnSpc>
                <a:spcPct val="100000"/>
              </a:lnSpc>
              <a:spcBef>
                <a:spcPts val="90"/>
              </a:spcBef>
              <a:buClr>
                <a:srgbClr val="FFCC00"/>
              </a:buClr>
              <a:buSzPct val="117948"/>
              <a:buChar char="•"/>
              <a:tabLst>
                <a:tab pos="344805" algn="l"/>
                <a:tab pos="345440" algn="l"/>
              </a:tabLst>
            </a:pP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Aquest </a:t>
            </a:r>
            <a:r>
              <a:rPr sz="1950" spc="-15" dirty="0">
                <a:solidFill>
                  <a:srgbClr val="FFFFFF"/>
                </a:solidFill>
                <a:latin typeface="DejaVu Sans"/>
                <a:cs typeface="DejaVu Sans"/>
              </a:rPr>
              <a:t>Acord,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que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és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legalment vinculant, </a:t>
            </a:r>
            <a:r>
              <a:rPr sz="1950" spc="-15" dirty="0">
                <a:solidFill>
                  <a:srgbClr val="FFFFFF"/>
                </a:solidFill>
                <a:latin typeface="DejaVu Sans"/>
                <a:cs typeface="DejaVu Sans"/>
              </a:rPr>
              <a:t>representa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un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pas 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molt important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cap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a la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conservació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de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diversitat biològica, 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de l'ús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sostenible dels seus components i del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repartiment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just  i equitatiu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dels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beneficis derivats de l'ús de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recursos 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genètics.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Amb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aquesta vocació doncs, podem dir que el  Conveni de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Biodiversitat estableix els principis i bases 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jurídiques per a la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conservació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de les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espècies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i,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en general, 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del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patrimoni natural del planeta </a:t>
            </a:r>
            <a:r>
              <a:rPr sz="1950" dirty="0">
                <a:solidFill>
                  <a:srgbClr val="FFFFFF"/>
                </a:solidFill>
                <a:latin typeface="DejaVu Sans"/>
                <a:cs typeface="DejaVu Sans"/>
              </a:rPr>
              <a:t>amb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els objectius</a:t>
            </a:r>
            <a:r>
              <a:rPr sz="1950" spc="7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següents:</a:t>
            </a:r>
            <a:endParaRPr sz="1950">
              <a:latin typeface="DejaVu Sans"/>
              <a:cs typeface="DejaVu Sans"/>
            </a:endParaRPr>
          </a:p>
          <a:p>
            <a:pPr marL="345440" indent="-332740">
              <a:lnSpc>
                <a:spcPct val="100000"/>
              </a:lnSpc>
              <a:spcBef>
                <a:spcPts val="500"/>
              </a:spcBef>
              <a:buClr>
                <a:srgbClr val="FFCC00"/>
              </a:buClr>
              <a:buSzPct val="117948"/>
              <a:buChar char="•"/>
              <a:tabLst>
                <a:tab pos="344805" algn="l"/>
                <a:tab pos="345440" algn="l"/>
              </a:tabLst>
            </a:pP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- La conservació de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la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biodiversitat</a:t>
            </a:r>
            <a:r>
              <a:rPr sz="1950" spc="7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biològica.</a:t>
            </a:r>
            <a:endParaRPr sz="1950">
              <a:latin typeface="DejaVu Sans"/>
              <a:cs typeface="DejaVu Sans"/>
            </a:endParaRPr>
          </a:p>
          <a:p>
            <a:pPr marL="345440" indent="-332740">
              <a:lnSpc>
                <a:spcPct val="100000"/>
              </a:lnSpc>
              <a:spcBef>
                <a:spcPts val="480"/>
              </a:spcBef>
              <a:buClr>
                <a:srgbClr val="FFCC00"/>
              </a:buClr>
              <a:buSzPct val="117948"/>
              <a:buChar char="•"/>
              <a:tabLst>
                <a:tab pos="344805" algn="l"/>
                <a:tab pos="345440" algn="l"/>
              </a:tabLst>
            </a:pP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- La utilització sostenible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dels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seus</a:t>
            </a:r>
            <a:r>
              <a:rPr sz="1950" spc="9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components.</a:t>
            </a:r>
            <a:endParaRPr sz="1950">
              <a:latin typeface="DejaVu Sans"/>
              <a:cs typeface="DejaVu Sans"/>
            </a:endParaRPr>
          </a:p>
          <a:p>
            <a:pPr marL="345440" marR="543560" indent="-332740">
              <a:lnSpc>
                <a:spcPts val="2330"/>
              </a:lnSpc>
              <a:spcBef>
                <a:spcPts val="565"/>
              </a:spcBef>
              <a:buClr>
                <a:srgbClr val="FFCC00"/>
              </a:buClr>
              <a:buSzPct val="117948"/>
              <a:buChar char="•"/>
              <a:tabLst>
                <a:tab pos="344805" algn="l"/>
                <a:tab pos="345440" algn="l"/>
              </a:tabLst>
            </a:pP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- La participació equitativa en els beneficis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que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es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derivin  </a:t>
            </a:r>
            <a:r>
              <a:rPr sz="1950" spc="-5" dirty="0">
                <a:solidFill>
                  <a:srgbClr val="FFFFFF"/>
                </a:solidFill>
                <a:latin typeface="DejaVu Sans"/>
                <a:cs typeface="DejaVu Sans"/>
              </a:rPr>
              <a:t>d'aquesta</a:t>
            </a:r>
            <a:r>
              <a:rPr sz="1950" spc="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DejaVu Sans"/>
                <a:cs typeface="DejaVu Sans"/>
              </a:rPr>
              <a:t>utilització.</a:t>
            </a:r>
            <a:endParaRPr sz="19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36270"/>
            <a:ext cx="68935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Xarxa </a:t>
            </a:r>
            <a:r>
              <a:rPr sz="4400" spc="-5" dirty="0"/>
              <a:t>Natura </a:t>
            </a:r>
            <a:r>
              <a:rPr sz="4400" dirty="0"/>
              <a:t>2000</a:t>
            </a:r>
            <a:r>
              <a:rPr sz="4400" spc="-35" dirty="0"/>
              <a:t> </a:t>
            </a:r>
            <a:r>
              <a:rPr sz="4400" dirty="0"/>
              <a:t>(i)</a:t>
            </a:r>
          </a:p>
        </p:txBody>
      </p:sp>
      <p:sp>
        <p:nvSpPr>
          <p:cNvPr id="3" name="object 3"/>
          <p:cNvSpPr/>
          <p:nvPr/>
        </p:nvSpPr>
        <p:spPr>
          <a:xfrm>
            <a:off x="1714500" y="2134870"/>
            <a:ext cx="5715000" cy="3653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4479</Words>
  <Application>Microsoft Office PowerPoint</Application>
  <PresentationFormat>Presentació en pantalla (4:3)</PresentationFormat>
  <Paragraphs>285</Paragraphs>
  <Slides>44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44</vt:i4>
      </vt:variant>
    </vt:vector>
  </HeadingPairs>
  <TitlesOfParts>
    <vt:vector size="48" baseType="lpstr">
      <vt:lpstr>Arial</vt:lpstr>
      <vt:lpstr>Calibri</vt:lpstr>
      <vt:lpstr>DejaVu Sans</vt:lpstr>
      <vt:lpstr>Office Theme</vt:lpstr>
      <vt:lpstr>Normativa sobre medi  natural</vt:lpstr>
      <vt:lpstr>Antecedents remots</vt:lpstr>
      <vt:lpstr>Espais naturals</vt:lpstr>
      <vt:lpstr>Aiguamolls Ramsar</vt:lpstr>
      <vt:lpstr>ZEPIMS Convenció  Barcelona</vt:lpstr>
      <vt:lpstr>ZEPIMs Espanya</vt:lpstr>
      <vt:lpstr>Conveni marc de NNUU sobre canvi climàtic,  fet a Nova York, 9 de maig de 1992.</vt:lpstr>
      <vt:lpstr>Conveni de biodiversitat</vt:lpstr>
      <vt:lpstr>Xarxa Natura 2000 (i)</vt:lpstr>
      <vt:lpstr>Xarxa Natura 2000 (ii)</vt:lpstr>
      <vt:lpstr>Xarxa Natura (iii)</vt:lpstr>
      <vt:lpstr>Baròmetre UE LICs</vt:lpstr>
      <vt:lpstr>Xarxa Natura 2000 a ESP</vt:lpstr>
      <vt:lpstr>Tipologies de protecció (estatal)</vt:lpstr>
      <vt:lpstr>Tipologies de protecció (Llei  12/85)</vt:lpstr>
      <vt:lpstr>Elements que conformen la  gestió</vt:lpstr>
      <vt:lpstr>Models de planificació</vt:lpstr>
      <vt:lpstr>Parcs nacionals</vt:lpstr>
      <vt:lpstr>Hàbitats seleccionats com a Pnac (i)</vt:lpstr>
      <vt:lpstr>Hàbitats seleccionats com a Pnac (ii)</vt:lpstr>
      <vt:lpstr>Proposta ampliació Parc  Nacional</vt:lpstr>
      <vt:lpstr>Llistat espais naturals (i)</vt:lpstr>
      <vt:lpstr>Llistat d’espais (ii)</vt:lpstr>
      <vt:lpstr>Llistat d’espais (iii)</vt:lpstr>
      <vt:lpstr>Llei 42/2007, de 13 de desembre, del  Patrimoni Natural i la biodiversitat (i)</vt:lpstr>
      <vt:lpstr>Llei 42/2007, de 13 de desembre, del  Patrimoni Natural i la biodiversitat (ii)</vt:lpstr>
      <vt:lpstr>Llei 42/2007, de 13 de desembre, del  Patrimoni Natural i la biodiversitat (iii)</vt:lpstr>
      <vt:lpstr>Real Decreto 556/2011, de 20 de abril, para  el desarrollo del Inventario Español del  Patrimonio Natural y la Biodiversidad (i)</vt:lpstr>
      <vt:lpstr>Real Decreto 556/2011, de 20 de abril, para  el desarrollo del Inventario Español del  Patrimonio Natural y la Biodiversidad (ii)</vt:lpstr>
      <vt:lpstr>Real Decreto 556/2011, de 20 de abril, para  el desarrollo del Inventario Español del  Patrimonio Natural y la Biodiversidad (iii)</vt:lpstr>
      <vt:lpstr>Legislació forestal de l‘Estat i de les CCAA (i)</vt:lpstr>
      <vt:lpstr>Legislació forestal de l‘Estat i de les CCAA  (ii)</vt:lpstr>
      <vt:lpstr>Legislació forestal de l‘Estat i de les CCAA  (iii)</vt:lpstr>
      <vt:lpstr>Legislació forestal de l‘Estat i de les CCAA  (iv)</vt:lpstr>
      <vt:lpstr>Legislació forestal de l‘Estat i de les CCAA  (v)</vt:lpstr>
      <vt:lpstr>Legislació forestal de l‘Estat i de les CCAA  (vi)</vt:lpstr>
      <vt:lpstr>Legislació forestal de l‘Estat i de les CCAA  (vii)</vt:lpstr>
      <vt:lpstr>Legislació forestal de l‘Estat i de les CCAA  (ix)</vt:lpstr>
      <vt:lpstr>Legislació forestal de l‘Estat i de les CCAA  (x)</vt:lpstr>
      <vt:lpstr>Legislació forestal de l‘Estat i de les CCAA  (xi)</vt:lpstr>
      <vt:lpstr>Legislació forestal de l‘Estat i de les CCAA  (xii)</vt:lpstr>
      <vt:lpstr>ACORD GOV/21/2015, de 17 de febrer, pel qual  s'aprova el Pla de gestió dels espais naturals de  protecció especial de Catalunya 2015-2020 (i)</vt:lpstr>
      <vt:lpstr>ACORD GOV/21/2015, de 17 de febrer, pel qual  s'aprova el Pla de gestió dels espais naturals de  protecció especial de Catalunya 2015-2020 (ii)</vt:lpstr>
      <vt:lpstr>ACORD GOV/21/2015, de 17 de febrer, pel qual  s'aprova el Pla de gestió dels espais naturals de  protecció especial de Catalunya 2015-2020 (iii)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Espais naturals</dc:title>
  <dc:creator>PC</dc:creator>
  <cp:lastModifiedBy>ARIADNA RIGAU CASTELLS</cp:lastModifiedBy>
  <cp:revision>4</cp:revision>
  <dcterms:created xsi:type="dcterms:W3CDTF">2020-10-20T11:01:52Z</dcterms:created>
  <dcterms:modified xsi:type="dcterms:W3CDTF">2021-11-10T09:14:03Z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2019-12-04T00:00:00Z</vt:filetime>
  </property>
  <property fmtid="{D5CDD505-2E9C-101B-9397-08002B2CF9AE}" pid="3" name="Creator">
    <vt:lpwstr>Impress</vt:lpwstr>
  </property>
  <property fmtid="{D5CDD505-2E9C-101B-9397-08002B2CF9AE}" pid="4" name="LastSaved">
    <vt:filetime>2020-10-20T00:00:00Z</vt:filetime>
  </property>
</Properties>
</file>