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7" r:id="rId2"/>
    <p:sldId id="291" r:id="rId3"/>
    <p:sldId id="326" r:id="rId4"/>
    <p:sldId id="328" r:id="rId5"/>
    <p:sldId id="329" r:id="rId6"/>
    <p:sldId id="341" r:id="rId7"/>
    <p:sldId id="343" r:id="rId8"/>
    <p:sldId id="344" r:id="rId9"/>
    <p:sldId id="346" r:id="rId10"/>
    <p:sldId id="335" r:id="rId11"/>
    <p:sldId id="330" r:id="rId12"/>
    <p:sldId id="331" r:id="rId13"/>
    <p:sldId id="339" r:id="rId14"/>
    <p:sldId id="340" r:id="rId15"/>
    <p:sldId id="332" r:id="rId16"/>
    <p:sldId id="333" r:id="rId17"/>
    <p:sldId id="345" r:id="rId18"/>
    <p:sldId id="334" r:id="rId19"/>
    <p:sldId id="336" r:id="rId20"/>
    <p:sldId id="337" r:id="rId21"/>
    <p:sldId id="33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418D"/>
    <a:srgbClr val="817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48"/>
    <p:restoredTop sz="70565" autoAdjust="0"/>
  </p:normalViewPr>
  <p:slideViewPr>
    <p:cSldViewPr snapToGrid="0" snapToObjects="1">
      <p:cViewPr varScale="1">
        <p:scale>
          <a:sx n="88" d="100"/>
          <a:sy n="88" d="100"/>
        </p:scale>
        <p:origin x="143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71151-86E3-894A-8464-02138397E127}" type="datetime1">
              <a:rPr lang="en-US" smtClean="0"/>
              <a:t>11/7/21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757DF-D89B-2943-821A-8CC8856AF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28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2105B-6EA6-654A-AE55-10C154810AA0}" type="datetime1">
              <a:rPr lang="en-US" smtClean="0"/>
              <a:t>11/7/21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30954-C4D4-D54A-9373-C0C16C3D9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777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30954-C4D4-D54A-9373-C0C16C3D95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256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00100" lvl="1" indent="-342900" algn="l"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Ø"/>
            </a:pPr>
            <a:endParaRPr lang="ca-ES" sz="14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30954-C4D4-D54A-9373-C0C16C3D957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8522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30954-C4D4-D54A-9373-C0C16C3D957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21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s-ES" dirty="0"/>
          </a:p>
          <a:p>
            <a:pPr marL="0" indent="0">
              <a:buFont typeface="Arial"/>
              <a:buNone/>
            </a:pPr>
            <a:endParaRPr lang="ca-E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30954-C4D4-D54A-9373-C0C16C3D957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574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ca-E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30954-C4D4-D54A-9373-C0C16C3D957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4375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/>
              <a:buNone/>
            </a:pPr>
            <a:endParaRPr lang="ca-E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30954-C4D4-D54A-9373-C0C16C3D957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7198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ca-E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30954-C4D4-D54A-9373-C0C16C3D957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824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ca-E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30954-C4D4-D54A-9373-C0C16C3D957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0993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30954-C4D4-D54A-9373-C0C16C3D957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7989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30954-C4D4-D54A-9373-C0C16C3D957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7906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30954-C4D4-D54A-9373-C0C16C3D957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448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s-ES_tradn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30954-C4D4-D54A-9373-C0C16C3D957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8750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30954-C4D4-D54A-9373-C0C16C3D957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6251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30954-C4D4-D54A-9373-C0C16C3D957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545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ca-ES" sz="160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30954-C4D4-D54A-9373-C0C16C3D957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02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s-ES_tradnl" noProof="0" dirty="0"/>
          </a:p>
          <a:p>
            <a:pPr marL="0" indent="0">
              <a:buFont typeface="Arial"/>
              <a:buNone/>
            </a:pPr>
            <a:endParaRPr lang="es-ES_tradn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30954-C4D4-D54A-9373-C0C16C3D957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93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s-ES_tradn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30954-C4D4-D54A-9373-C0C16C3D95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07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00100" lvl="1" indent="-342900" algn="l"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Ø"/>
            </a:pPr>
            <a:endParaRPr lang="ca-ES" sz="14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30954-C4D4-D54A-9373-C0C16C3D957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83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00100" lvl="1" indent="-342900" algn="l"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Ø"/>
            </a:pPr>
            <a:endParaRPr lang="ca-ES" sz="14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30954-C4D4-D54A-9373-C0C16C3D957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191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00100" lvl="1" indent="-342900" algn="l"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Ø"/>
            </a:pPr>
            <a:endParaRPr lang="ca-ES" sz="14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30954-C4D4-D54A-9373-C0C16C3D957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62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00100" lvl="1" indent="-342900" algn="l"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Ø"/>
            </a:pPr>
            <a:endParaRPr lang="ca-ES" sz="14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30954-C4D4-D54A-9373-C0C16C3D957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912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9653" y="6493565"/>
            <a:ext cx="8370956" cy="227910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r>
              <a:rPr lang="en-US">
                <a:solidFill>
                  <a:schemeClr val="accent1"/>
                </a:solidFill>
              </a:rPr>
              <a:t>Curso sobre medidas de Estado rector del puerto – Vigo, 12-27 junio de 2018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246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Curso sobre medidas de Estado rector del puerto – Vigo, 12-27 junio de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19FA2E-2466-A044-AB36-02BF8A340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762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Curso sobre medidas de Estado rector del puerto – Vigo, 12-27 junio de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19FA2E-2466-A044-AB36-02BF8A340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74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Curso sobre medidas de Estado rector del puerto – Vigo, 12-27 junio de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19FA2E-2466-A044-AB36-02BF8A340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3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Curso sobre medidas de Estado rector del puerto – Vigo, 12-27 junio de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19FA2E-2466-A044-AB36-02BF8A340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865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Curso sobre medidas de Estado rector del puerto – Vigo, 12-27 junio de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19FA2E-2466-A044-AB36-02BF8A340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614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Curso sobre medidas de Estado rector del puerto – Vigo, 12-27 junio de 2018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19FA2E-2466-A044-AB36-02BF8A340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218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Curso sobre medidas de Estado rector del puerto – Vigo, 12-27 junio de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19FA2E-2466-A044-AB36-02BF8A340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7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Curso sobre medidas de Estado rector del puerto – Vigo, 12-27 junio de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19FA2E-2466-A044-AB36-02BF8A340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02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Curso sobre medidas de Estado rector del puerto – Vigo, 12-27 junio de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19FA2E-2466-A044-AB36-02BF8A340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940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Curso sobre medidas de Estado rector del puerto – Vigo, 12-27 junio de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19FA2E-2466-A044-AB36-02BF8A340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732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70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ece.org/env/pp/introduction.htm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ocuments-dds-ny.un.org/doc/UNDOC/LTD/G21/268/23/PDF/G2126823.pdf?OpenElement" TargetMode="External"/><Relationship Id="rId4" Type="http://schemas.openxmlformats.org/officeDocument/2006/relationships/hyperlink" Target="https://unece.org/sites/default/files/2021-11/ECE.MP_.PP_.2021_RRM_CRP.8_3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>
                <a:solidFill>
                  <a:schemeClr val="bg1"/>
                </a:solidFill>
              </a:rPr>
              <a:t>El </a:t>
            </a:r>
            <a:r>
              <a:rPr lang="es-ES" dirty="0" err="1">
                <a:solidFill>
                  <a:schemeClr val="bg1"/>
                </a:solidFill>
              </a:rPr>
              <a:t>dret</a:t>
            </a:r>
            <a:r>
              <a:rPr lang="es-ES" dirty="0">
                <a:solidFill>
                  <a:schemeClr val="bg1"/>
                </a:solidFill>
              </a:rPr>
              <a:t> internacional </a:t>
            </a:r>
            <a:r>
              <a:rPr lang="es-ES" dirty="0" err="1">
                <a:solidFill>
                  <a:schemeClr val="bg1"/>
                </a:solidFill>
              </a:rPr>
              <a:t>com</a:t>
            </a:r>
            <a:r>
              <a:rPr lang="es-ES" dirty="0">
                <a:solidFill>
                  <a:schemeClr val="bg1"/>
                </a:solidFill>
              </a:rPr>
              <a:t> a </a:t>
            </a:r>
            <a:r>
              <a:rPr lang="es-ES" dirty="0" err="1">
                <a:solidFill>
                  <a:schemeClr val="bg1"/>
                </a:solidFill>
              </a:rPr>
              <a:t>eina</a:t>
            </a:r>
            <a:r>
              <a:rPr lang="es-ES" dirty="0">
                <a:solidFill>
                  <a:schemeClr val="bg1"/>
                </a:solidFill>
              </a:rPr>
              <a:t> per a la defensa  del </a:t>
            </a:r>
            <a:r>
              <a:rPr lang="es-ES" dirty="0" err="1">
                <a:solidFill>
                  <a:schemeClr val="bg1"/>
                </a:solidFill>
              </a:rPr>
              <a:t>medi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ambient</a:t>
            </a:r>
            <a:r>
              <a:rPr lang="es-ES" dirty="0">
                <a:solidFill>
                  <a:schemeClr val="bg1"/>
                </a:solidFill>
              </a:rPr>
              <a:t>: </a:t>
            </a:r>
            <a:br>
              <a:rPr lang="es-ES" dirty="0">
                <a:solidFill>
                  <a:schemeClr val="bg1"/>
                </a:solidFill>
              </a:rPr>
            </a:br>
            <a:r>
              <a:rPr lang="es-ES" dirty="0" err="1">
                <a:solidFill>
                  <a:schemeClr val="bg1"/>
                </a:solidFill>
              </a:rPr>
              <a:t>vies</a:t>
            </a:r>
            <a:r>
              <a:rPr lang="es-ES" dirty="0">
                <a:solidFill>
                  <a:schemeClr val="bg1"/>
                </a:solidFill>
              </a:rPr>
              <a:t> de </a:t>
            </a:r>
            <a:r>
              <a:rPr lang="es-ES" dirty="0" err="1">
                <a:solidFill>
                  <a:schemeClr val="bg1"/>
                </a:solidFill>
              </a:rPr>
              <a:t>participació</a:t>
            </a:r>
            <a:r>
              <a:rPr lang="es-ES" dirty="0">
                <a:solidFill>
                  <a:schemeClr val="bg1"/>
                </a:solidFill>
              </a:rPr>
              <a:t> pública</a:t>
            </a:r>
            <a:br>
              <a:rPr lang="en-US" dirty="0">
                <a:solidFill>
                  <a:schemeClr val="bg2"/>
                </a:solidFill>
              </a:rPr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09097"/>
            <a:ext cx="6400800" cy="862928"/>
          </a:xfrm>
        </p:spPr>
        <p:txBody>
          <a:bodyPr>
            <a:normAutofit/>
          </a:bodyPr>
          <a:lstStyle/>
          <a:p>
            <a:r>
              <a:rPr lang="es-ES" sz="2200" dirty="0">
                <a:solidFill>
                  <a:schemeClr val="bg1"/>
                </a:solidFill>
              </a:rPr>
              <a:t>JORNADES FORMATIVES PER A LA PARTICIPACIÓ EN LA DEFENSA DEL MEDI AMBIENT</a:t>
            </a:r>
          </a:p>
          <a:p>
            <a:endParaRPr lang="en-US" sz="4400" dirty="0">
              <a:solidFill>
                <a:schemeClr val="bg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BC4B5B-FF3B-C143-BFBB-B419F7BC2FB5}"/>
              </a:ext>
            </a:extLst>
          </p:cNvPr>
          <p:cNvSpPr txBox="1"/>
          <p:nvPr/>
        </p:nvSpPr>
        <p:spPr>
          <a:xfrm>
            <a:off x="3386137" y="5037120"/>
            <a:ext cx="2371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Adriana </a:t>
            </a:r>
            <a:r>
              <a:rPr lang="es-ES" sz="28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Fabra</a:t>
            </a:r>
            <a:endParaRPr lang="es-ES" sz="28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404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1524" y="1745351"/>
            <a:ext cx="7955428" cy="4602985"/>
          </a:xfrm>
        </p:spPr>
        <p:txBody>
          <a:bodyPr>
            <a:noAutofit/>
          </a:bodyPr>
          <a:lstStyle/>
          <a:p>
            <a:pPr lvl="0" algn="l">
              <a:spcAft>
                <a:spcPts val="1200"/>
              </a:spcAft>
              <a:buClr>
                <a:schemeClr val="accent2"/>
              </a:buClr>
            </a:pPr>
            <a:r>
              <a:rPr lang="ca-ES" sz="2400" b="1" dirty="0">
                <a:solidFill>
                  <a:schemeClr val="accent2"/>
                </a:solidFill>
              </a:rPr>
              <a:t>4.	</a:t>
            </a:r>
            <a:r>
              <a:rPr lang="ca-ES" sz="2400" b="1" dirty="0">
                <a:solidFill>
                  <a:schemeClr val="tx2"/>
                </a:solidFill>
              </a:rPr>
              <a:t>Altres àmbits de regulació internacional: organismes financers i de cooperació al desenvolupament</a:t>
            </a:r>
            <a:endParaRPr lang="ca-ES" sz="2600" dirty="0">
              <a:solidFill>
                <a:schemeClr val="tx2"/>
              </a:solidFill>
            </a:endParaRPr>
          </a:p>
          <a:p>
            <a:pPr marL="800100" lvl="1" indent="-342900" algn="l"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Ø"/>
            </a:pPr>
            <a:r>
              <a:rPr lang="ca-ES" sz="2600" dirty="0">
                <a:solidFill>
                  <a:schemeClr val="tx2"/>
                </a:solidFill>
              </a:rPr>
              <a:t>Banc Mundial</a:t>
            </a:r>
          </a:p>
          <a:p>
            <a:pPr lvl="1" algn="l">
              <a:spcAft>
                <a:spcPts val="1200"/>
              </a:spcAft>
              <a:buClr>
                <a:schemeClr val="accent2"/>
              </a:buClr>
            </a:pPr>
            <a:endParaRPr lang="ca-ES" sz="26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2476" y="6483048"/>
            <a:ext cx="8055429" cy="238428"/>
          </a:xfrm>
        </p:spPr>
        <p:txBody>
          <a:bodyPr/>
          <a:lstStyle/>
          <a:p>
            <a:r>
              <a:rPr lang="es-ES" dirty="0" err="1">
                <a:solidFill>
                  <a:srgbClr val="1F497D"/>
                </a:solidFill>
              </a:rPr>
              <a:t>Jornades</a:t>
            </a:r>
            <a:r>
              <a:rPr lang="es-ES" dirty="0">
                <a:solidFill>
                  <a:srgbClr val="1F497D"/>
                </a:solidFill>
              </a:rPr>
              <a:t> </a:t>
            </a:r>
            <a:r>
              <a:rPr lang="es-ES" dirty="0" err="1">
                <a:solidFill>
                  <a:srgbClr val="1F497D"/>
                </a:solidFill>
              </a:rPr>
              <a:t>Formatives</a:t>
            </a:r>
            <a:r>
              <a:rPr lang="es-ES" dirty="0">
                <a:solidFill>
                  <a:srgbClr val="1F497D"/>
                </a:solidFill>
              </a:rPr>
              <a:t> per a la </a:t>
            </a:r>
            <a:r>
              <a:rPr lang="es-ES" dirty="0" err="1">
                <a:solidFill>
                  <a:srgbClr val="1F497D"/>
                </a:solidFill>
              </a:rPr>
              <a:t>Participació</a:t>
            </a:r>
            <a:r>
              <a:rPr lang="es-ES" dirty="0">
                <a:solidFill>
                  <a:srgbClr val="1F497D"/>
                </a:solidFill>
              </a:rPr>
              <a:t> Pública en la Defensa del </a:t>
            </a:r>
            <a:r>
              <a:rPr lang="es-ES" dirty="0" err="1">
                <a:solidFill>
                  <a:srgbClr val="1F497D"/>
                </a:solidFill>
              </a:rPr>
              <a:t>Medi</a:t>
            </a:r>
            <a:r>
              <a:rPr lang="es-ES" dirty="0">
                <a:solidFill>
                  <a:srgbClr val="1F497D"/>
                </a:solidFill>
              </a:rPr>
              <a:t> </a:t>
            </a:r>
            <a:r>
              <a:rPr lang="es-ES" dirty="0" err="1">
                <a:solidFill>
                  <a:srgbClr val="1F497D"/>
                </a:solidFill>
              </a:rPr>
              <a:t>Ambient</a:t>
            </a:r>
            <a:r>
              <a:rPr lang="es-ES" dirty="0">
                <a:solidFill>
                  <a:srgbClr val="1F497D"/>
                </a:solidFill>
              </a:rPr>
              <a:t> – 8 </a:t>
            </a:r>
            <a:r>
              <a:rPr lang="es-ES" dirty="0" err="1">
                <a:solidFill>
                  <a:srgbClr val="1F497D"/>
                </a:solidFill>
              </a:rPr>
              <a:t>novembre</a:t>
            </a:r>
            <a:r>
              <a:rPr lang="es-ES" dirty="0">
                <a:solidFill>
                  <a:srgbClr val="1F497D"/>
                </a:solidFill>
              </a:rPr>
              <a:t> 2021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78189" y="509664"/>
            <a:ext cx="8478763" cy="651480"/>
          </a:xfrm>
        </p:spPr>
        <p:txBody>
          <a:bodyPr>
            <a:noAutofit/>
          </a:bodyPr>
          <a:lstStyle/>
          <a:p>
            <a:pPr algn="r"/>
            <a:r>
              <a:rPr lang="ca-ES" sz="3200" b="1" dirty="0">
                <a:solidFill>
                  <a:schemeClr val="accent5">
                    <a:lumMod val="75000"/>
                  </a:schemeClr>
                </a:solidFill>
              </a:rPr>
              <a:t>El reconeixement del dret a la participació pública en el dret internacional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02DC43-2224-0A49-BCAE-0F0B26040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6723" y="2786741"/>
            <a:ext cx="2637562" cy="342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14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1524" y="1512065"/>
            <a:ext cx="7955428" cy="4602985"/>
          </a:xfrm>
        </p:spPr>
        <p:txBody>
          <a:bodyPr>
            <a:noAutofit/>
          </a:bodyPr>
          <a:lstStyle/>
          <a:p>
            <a:pPr lvl="0" algn="l">
              <a:spcAft>
                <a:spcPts val="1200"/>
              </a:spcAft>
              <a:buClr>
                <a:schemeClr val="accent2"/>
              </a:buClr>
            </a:pPr>
            <a:r>
              <a:rPr lang="ca-ES" sz="2400" b="1" dirty="0">
                <a:solidFill>
                  <a:schemeClr val="accent2"/>
                </a:solidFill>
              </a:rPr>
              <a:t>5. 	</a:t>
            </a:r>
            <a:r>
              <a:rPr lang="ca-ES" sz="2400" b="1" dirty="0">
                <a:solidFill>
                  <a:schemeClr val="tx2"/>
                </a:solidFill>
              </a:rPr>
              <a:t>Conveni sobre l'accés a la informació́, la participació́ del públic en la presa de decisions i l'accés a la justícia en matèria de medi ambient (Conveni </a:t>
            </a:r>
            <a:r>
              <a:rPr lang="ca-ES" sz="2400" b="1" dirty="0" err="1">
                <a:solidFill>
                  <a:schemeClr val="tx2"/>
                </a:solidFill>
              </a:rPr>
              <a:t>d’Århus</a:t>
            </a:r>
            <a:r>
              <a:rPr lang="ca-ES" sz="2400" b="1" dirty="0">
                <a:solidFill>
                  <a:schemeClr val="tx2"/>
                </a:solidFill>
              </a:rPr>
              <a:t>) de 1998</a:t>
            </a:r>
          </a:p>
          <a:p>
            <a:pPr marL="800100" lvl="1" indent="-342900" algn="l"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Ø"/>
            </a:pPr>
            <a:r>
              <a:rPr lang="ca-ES" sz="2400" dirty="0">
                <a:solidFill>
                  <a:schemeClr val="tx2"/>
                </a:solidFill>
              </a:rPr>
              <a:t>Comissió Econòmica per Europa de les Nacions Unides</a:t>
            </a:r>
          </a:p>
          <a:p>
            <a:pPr marL="800100" lvl="1" indent="-342900" algn="l"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Ø"/>
            </a:pPr>
            <a:r>
              <a:rPr lang="ca-ES" sz="2400" dirty="0">
                <a:solidFill>
                  <a:schemeClr val="tx2"/>
                </a:solidFill>
              </a:rPr>
              <a:t>En vigor any 2001</a:t>
            </a:r>
          </a:p>
          <a:p>
            <a:pPr marL="800100" lvl="1" indent="-342900" algn="l"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Ø"/>
            </a:pPr>
            <a:r>
              <a:rPr lang="ca-ES" sz="2400" dirty="0">
                <a:solidFill>
                  <a:schemeClr val="tx2"/>
                </a:solidFill>
              </a:rPr>
              <a:t>47 parts contractants (inclosa la Unió Europea)</a:t>
            </a:r>
          </a:p>
          <a:p>
            <a:pPr marL="1257300" lvl="2" indent="-342900" algn="l"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Ø"/>
            </a:pPr>
            <a:r>
              <a:rPr lang="ca-ES" sz="2000" dirty="0">
                <a:solidFill>
                  <a:schemeClr val="tx2"/>
                </a:solidFill>
              </a:rPr>
              <a:t>Protocol de Kiev de 2003 sobre registre d’emissions i transferència de contaminants (en vigor 2009)</a:t>
            </a:r>
          </a:p>
          <a:p>
            <a:pPr marL="1257300" lvl="2" indent="-342900" algn="l"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Ø"/>
            </a:pPr>
            <a:r>
              <a:rPr lang="ca-ES" sz="2000" dirty="0">
                <a:solidFill>
                  <a:schemeClr val="tx2"/>
                </a:solidFill>
              </a:rPr>
              <a:t>Esmena de 2005 sobre participació pública en decisions sobre organismes modificats genèticament (no en vigor)</a:t>
            </a:r>
          </a:p>
          <a:p>
            <a:pPr marL="514350" lvl="0" indent="-514350" algn="l">
              <a:spcAft>
                <a:spcPts val="1200"/>
              </a:spcAft>
              <a:buClr>
                <a:schemeClr val="accent2"/>
              </a:buClr>
              <a:buFont typeface="+mj-lt"/>
              <a:buAutoNum type="arabicPeriod" startAt="3"/>
            </a:pPr>
            <a:endParaRPr lang="es-ES_tradnl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2476" y="6483048"/>
            <a:ext cx="8055429" cy="238428"/>
          </a:xfrm>
        </p:spPr>
        <p:txBody>
          <a:bodyPr/>
          <a:lstStyle/>
          <a:p>
            <a:r>
              <a:rPr lang="es-ES" dirty="0" err="1">
                <a:solidFill>
                  <a:srgbClr val="1F497D"/>
                </a:solidFill>
              </a:rPr>
              <a:t>Jornades</a:t>
            </a:r>
            <a:r>
              <a:rPr lang="es-ES" dirty="0">
                <a:solidFill>
                  <a:srgbClr val="1F497D"/>
                </a:solidFill>
              </a:rPr>
              <a:t> </a:t>
            </a:r>
            <a:r>
              <a:rPr lang="es-ES" dirty="0" err="1">
                <a:solidFill>
                  <a:srgbClr val="1F497D"/>
                </a:solidFill>
              </a:rPr>
              <a:t>Formatives</a:t>
            </a:r>
            <a:r>
              <a:rPr lang="es-ES" dirty="0">
                <a:solidFill>
                  <a:srgbClr val="1F497D"/>
                </a:solidFill>
              </a:rPr>
              <a:t> per a la </a:t>
            </a:r>
            <a:r>
              <a:rPr lang="es-ES" dirty="0" err="1">
                <a:solidFill>
                  <a:srgbClr val="1F497D"/>
                </a:solidFill>
              </a:rPr>
              <a:t>Participació</a:t>
            </a:r>
            <a:r>
              <a:rPr lang="es-ES" dirty="0">
                <a:solidFill>
                  <a:srgbClr val="1F497D"/>
                </a:solidFill>
              </a:rPr>
              <a:t> Pública en la Defensa del </a:t>
            </a:r>
            <a:r>
              <a:rPr lang="es-ES" dirty="0" err="1">
                <a:solidFill>
                  <a:srgbClr val="1F497D"/>
                </a:solidFill>
              </a:rPr>
              <a:t>Medi</a:t>
            </a:r>
            <a:r>
              <a:rPr lang="es-ES" dirty="0">
                <a:solidFill>
                  <a:srgbClr val="1F497D"/>
                </a:solidFill>
              </a:rPr>
              <a:t> </a:t>
            </a:r>
            <a:r>
              <a:rPr lang="es-ES" dirty="0" err="1">
                <a:solidFill>
                  <a:srgbClr val="1F497D"/>
                </a:solidFill>
              </a:rPr>
              <a:t>Ambient</a:t>
            </a:r>
            <a:r>
              <a:rPr lang="es-ES" dirty="0">
                <a:solidFill>
                  <a:srgbClr val="1F497D"/>
                </a:solidFill>
              </a:rPr>
              <a:t> – 8 </a:t>
            </a:r>
            <a:r>
              <a:rPr lang="es-ES" dirty="0" err="1">
                <a:solidFill>
                  <a:srgbClr val="1F497D"/>
                </a:solidFill>
              </a:rPr>
              <a:t>novembre</a:t>
            </a:r>
            <a:r>
              <a:rPr lang="es-ES" dirty="0">
                <a:solidFill>
                  <a:srgbClr val="1F497D"/>
                </a:solidFill>
              </a:rPr>
              <a:t> 2021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78189" y="509664"/>
            <a:ext cx="8478763" cy="651480"/>
          </a:xfrm>
        </p:spPr>
        <p:txBody>
          <a:bodyPr>
            <a:noAutofit/>
          </a:bodyPr>
          <a:lstStyle/>
          <a:p>
            <a:pPr algn="r"/>
            <a:r>
              <a:rPr lang="ca-ES" sz="3200" b="1" dirty="0">
                <a:solidFill>
                  <a:schemeClr val="accent5">
                    <a:lumMod val="75000"/>
                  </a:schemeClr>
                </a:solidFill>
              </a:rPr>
              <a:t>El reconeixement del dret a la participació pública en el dret internacional</a:t>
            </a:r>
          </a:p>
        </p:txBody>
      </p:sp>
    </p:spTree>
    <p:extLst>
      <p:ext uri="{BB962C8B-B14F-4D97-AF65-F5344CB8AC3E}">
        <p14:creationId xmlns:p14="http://schemas.microsoft.com/office/powerpoint/2010/main" val="255563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1524" y="1285875"/>
            <a:ext cx="7955428" cy="4843463"/>
          </a:xfrm>
        </p:spPr>
        <p:txBody>
          <a:bodyPr>
            <a:noAutofit/>
          </a:bodyPr>
          <a:lstStyle/>
          <a:p>
            <a:pPr algn="l">
              <a:spcAft>
                <a:spcPts val="1200"/>
              </a:spcAft>
              <a:buClr>
                <a:schemeClr val="accent2"/>
              </a:buClr>
            </a:pPr>
            <a:r>
              <a:rPr lang="ca-ES" sz="2800" b="1" dirty="0">
                <a:solidFill>
                  <a:schemeClr val="accent2"/>
                </a:solidFill>
              </a:rPr>
              <a:t>3 </a:t>
            </a:r>
            <a:r>
              <a:rPr lang="ca-ES" sz="2800" b="1" cap="small" dirty="0">
                <a:solidFill>
                  <a:schemeClr val="accent2"/>
                </a:solidFill>
              </a:rPr>
              <a:t>Pilars</a:t>
            </a:r>
          </a:p>
          <a:p>
            <a:pPr marL="342900" indent="-342900" algn="l"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v"/>
            </a:pPr>
            <a:r>
              <a:rPr lang="ca-ES" sz="2800" dirty="0">
                <a:solidFill>
                  <a:schemeClr val="tx2"/>
                </a:solidFill>
              </a:rPr>
              <a:t>Accés a la informació </a:t>
            </a:r>
          </a:p>
          <a:p>
            <a:pPr marL="800100" lvl="1" indent="-342900" algn="l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a-ES" sz="2400" dirty="0">
                <a:solidFill>
                  <a:schemeClr val="tx1"/>
                </a:solidFill>
              </a:rPr>
              <a:t>Els Estats han de recollir i difondre, a iniciativa pròpia, informacions sobre el medi ambient (Art. 5)</a:t>
            </a:r>
          </a:p>
          <a:p>
            <a:pPr marL="800100" lvl="1" indent="-342900" algn="l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a-ES" sz="2400" dirty="0">
                <a:solidFill>
                  <a:schemeClr val="tx1"/>
                </a:solidFill>
              </a:rPr>
              <a:t>Els Estats han de facilitar la informació que el públic els sol·liciti (Art. 4)</a:t>
            </a:r>
          </a:p>
          <a:p>
            <a:pPr marL="1257300" lvl="2" indent="-342900" algn="l">
              <a:spcAft>
                <a:spcPts val="12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a-ES" sz="2000" dirty="0">
                <a:solidFill>
                  <a:schemeClr val="tx1"/>
                </a:solidFill>
              </a:rPr>
              <a:t>No cal invocar interès particular</a:t>
            </a:r>
          </a:p>
          <a:p>
            <a:pPr marL="1257300" lvl="2" indent="-342900" algn="l">
              <a:spcAft>
                <a:spcPts val="12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a-ES" sz="2000" dirty="0">
                <a:solidFill>
                  <a:schemeClr val="tx1"/>
                </a:solidFill>
              </a:rPr>
              <a:t>Informació en 1 mes</a:t>
            </a:r>
          </a:p>
          <a:p>
            <a:pPr lvl="2" algn="l">
              <a:spcAft>
                <a:spcPts val="1200"/>
              </a:spcAft>
              <a:buClr>
                <a:schemeClr val="accent5">
                  <a:lumMod val="75000"/>
                </a:schemeClr>
              </a:buClr>
            </a:pPr>
            <a:r>
              <a:rPr lang="ca-ES" sz="2000" b="1" dirty="0">
                <a:solidFill>
                  <a:schemeClr val="accent2"/>
                </a:solidFill>
                <a:sym typeface="Wingdings" pitchFamily="2" charset="2"/>
              </a:rPr>
              <a:t> </a:t>
            </a:r>
            <a:r>
              <a:rPr lang="ca-ES" sz="2000" b="1" dirty="0">
                <a:solidFill>
                  <a:schemeClr val="accent2"/>
                </a:solidFill>
              </a:rPr>
              <a:t>Limitacions...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2476" y="6483048"/>
            <a:ext cx="8055429" cy="238428"/>
          </a:xfrm>
        </p:spPr>
        <p:txBody>
          <a:bodyPr/>
          <a:lstStyle/>
          <a:p>
            <a:r>
              <a:rPr lang="es-ES" dirty="0" err="1">
                <a:solidFill>
                  <a:srgbClr val="1F497D"/>
                </a:solidFill>
              </a:rPr>
              <a:t>Jornades</a:t>
            </a:r>
            <a:r>
              <a:rPr lang="es-ES" dirty="0">
                <a:solidFill>
                  <a:srgbClr val="1F497D"/>
                </a:solidFill>
              </a:rPr>
              <a:t> </a:t>
            </a:r>
            <a:r>
              <a:rPr lang="es-ES" dirty="0" err="1">
                <a:solidFill>
                  <a:srgbClr val="1F497D"/>
                </a:solidFill>
              </a:rPr>
              <a:t>Formatives</a:t>
            </a:r>
            <a:r>
              <a:rPr lang="es-ES" dirty="0">
                <a:solidFill>
                  <a:srgbClr val="1F497D"/>
                </a:solidFill>
              </a:rPr>
              <a:t> per a la </a:t>
            </a:r>
            <a:r>
              <a:rPr lang="es-ES" dirty="0" err="1">
                <a:solidFill>
                  <a:srgbClr val="1F497D"/>
                </a:solidFill>
              </a:rPr>
              <a:t>Participació</a:t>
            </a:r>
            <a:r>
              <a:rPr lang="es-ES" dirty="0">
                <a:solidFill>
                  <a:srgbClr val="1F497D"/>
                </a:solidFill>
              </a:rPr>
              <a:t> Pública en la Defensa del </a:t>
            </a:r>
            <a:r>
              <a:rPr lang="es-ES" dirty="0" err="1">
                <a:solidFill>
                  <a:srgbClr val="1F497D"/>
                </a:solidFill>
              </a:rPr>
              <a:t>Medi</a:t>
            </a:r>
            <a:r>
              <a:rPr lang="es-ES" dirty="0">
                <a:solidFill>
                  <a:srgbClr val="1F497D"/>
                </a:solidFill>
              </a:rPr>
              <a:t> </a:t>
            </a:r>
            <a:r>
              <a:rPr lang="es-ES" dirty="0" err="1">
                <a:solidFill>
                  <a:srgbClr val="1F497D"/>
                </a:solidFill>
              </a:rPr>
              <a:t>Ambient</a:t>
            </a:r>
            <a:r>
              <a:rPr lang="es-ES" dirty="0">
                <a:solidFill>
                  <a:srgbClr val="1F497D"/>
                </a:solidFill>
              </a:rPr>
              <a:t> – 8 </a:t>
            </a:r>
            <a:r>
              <a:rPr lang="es-ES" dirty="0" err="1">
                <a:solidFill>
                  <a:srgbClr val="1F497D"/>
                </a:solidFill>
              </a:rPr>
              <a:t>novembre</a:t>
            </a:r>
            <a:r>
              <a:rPr lang="es-ES" dirty="0">
                <a:solidFill>
                  <a:srgbClr val="1F497D"/>
                </a:solidFill>
              </a:rPr>
              <a:t> 2021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78189" y="509664"/>
            <a:ext cx="8478763" cy="651480"/>
          </a:xfrm>
        </p:spPr>
        <p:txBody>
          <a:bodyPr>
            <a:noAutofit/>
          </a:bodyPr>
          <a:lstStyle/>
          <a:p>
            <a:pPr algn="r"/>
            <a:r>
              <a:rPr lang="ca-ES" sz="3200" b="1" dirty="0">
                <a:solidFill>
                  <a:schemeClr val="accent5">
                    <a:lumMod val="75000"/>
                  </a:schemeClr>
                </a:solidFill>
              </a:rPr>
              <a:t>El Conveni </a:t>
            </a:r>
            <a:r>
              <a:rPr lang="ca-ES" sz="3200" b="1" dirty="0" err="1">
                <a:solidFill>
                  <a:schemeClr val="accent5">
                    <a:lumMod val="75000"/>
                  </a:schemeClr>
                </a:solidFill>
              </a:rPr>
              <a:t>d’Århus</a:t>
            </a:r>
            <a:br>
              <a:rPr lang="ca-ES" sz="3200" b="1" dirty="0">
                <a:solidFill>
                  <a:schemeClr val="tx2"/>
                </a:solidFill>
              </a:rPr>
            </a:br>
            <a:endParaRPr lang="ca-E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73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1524" y="1285875"/>
            <a:ext cx="7955428" cy="4843463"/>
          </a:xfrm>
        </p:spPr>
        <p:txBody>
          <a:bodyPr>
            <a:noAutofit/>
          </a:bodyPr>
          <a:lstStyle/>
          <a:p>
            <a:pPr marL="342900" indent="-342900" algn="l"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v"/>
            </a:pPr>
            <a:r>
              <a:rPr lang="ca-ES" sz="2800" dirty="0">
                <a:solidFill>
                  <a:schemeClr val="tx2"/>
                </a:solidFill>
              </a:rPr>
              <a:t>Accés a la informació (</a:t>
            </a:r>
            <a:r>
              <a:rPr lang="ca-ES" sz="2800" dirty="0" err="1">
                <a:solidFill>
                  <a:schemeClr val="tx2"/>
                </a:solidFill>
              </a:rPr>
              <a:t>cont</a:t>
            </a:r>
            <a:r>
              <a:rPr lang="ca-ES" sz="2800" dirty="0">
                <a:solidFill>
                  <a:schemeClr val="tx2"/>
                </a:solidFill>
              </a:rPr>
              <a:t>.)</a:t>
            </a:r>
          </a:p>
          <a:p>
            <a:pPr marL="342900" indent="-342900" algn="l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a-ES" sz="2800" dirty="0">
                <a:solidFill>
                  <a:schemeClr val="tx1"/>
                </a:solidFill>
              </a:rPr>
              <a:t>Exempcions a la obligació de facilitar informació al públic (Art. 4)</a:t>
            </a:r>
          </a:p>
          <a:p>
            <a:pPr marL="685800" lvl="1" indent="-228600" algn="l">
              <a:buClr>
                <a:schemeClr val="tx2"/>
              </a:buClr>
              <a:buFont typeface="+mj-lt"/>
              <a:buAutoNum type="alphaLcParenR"/>
            </a:pPr>
            <a:r>
              <a:rPr lang="ca-ES" sz="2000" dirty="0">
                <a:solidFill>
                  <a:schemeClr val="tx1"/>
                </a:solidFill>
              </a:rPr>
              <a:t> l’autoritat no disposa de les informacions sol·licitades</a:t>
            </a:r>
          </a:p>
          <a:p>
            <a:pPr marL="685800" lvl="1" indent="-228600" algn="l">
              <a:buClr>
                <a:schemeClr val="tx2"/>
              </a:buClr>
              <a:buFont typeface="+mj-lt"/>
              <a:buAutoNum type="alphaLcParenR"/>
            </a:pPr>
            <a:r>
              <a:rPr lang="ca-ES" sz="2000" dirty="0">
                <a:solidFill>
                  <a:schemeClr val="tx1"/>
                </a:solidFill>
              </a:rPr>
              <a:t> la sol·licitud és clarament abusiva o massa general</a:t>
            </a:r>
          </a:p>
          <a:p>
            <a:pPr marL="685800" lvl="1" indent="-228600" algn="l">
              <a:buClr>
                <a:schemeClr val="tx2"/>
              </a:buClr>
              <a:buFont typeface="+mj-lt"/>
              <a:buAutoNum type="alphaLcParenR"/>
            </a:pPr>
            <a:r>
              <a:rPr lang="ca-ES" sz="2000" dirty="0">
                <a:solidFill>
                  <a:schemeClr val="tx1"/>
                </a:solidFill>
              </a:rPr>
              <a:t> la sol·licitud es refereix a documents que s’estan elaborant o concerneix a comunicacions internes de les autoritats públiques</a:t>
            </a:r>
          </a:p>
          <a:p>
            <a:pPr>
              <a:buClr>
                <a:schemeClr val="tx2"/>
              </a:buClr>
            </a:pPr>
            <a:endParaRPr lang="es-ES" sz="1200" dirty="0">
              <a:solidFill>
                <a:schemeClr val="tx1"/>
              </a:solidFill>
            </a:endParaRPr>
          </a:p>
          <a:p>
            <a:endParaRPr lang="es-ES" dirty="0"/>
          </a:p>
          <a:p>
            <a:pPr marL="685800" lvl="1" indent="-228600" algn="l">
              <a:buFont typeface="+mj-lt"/>
              <a:buAutoNum type="alphaLcParenR"/>
            </a:pPr>
            <a:endParaRPr lang="ca-ES" sz="2000" dirty="0">
              <a:solidFill>
                <a:schemeClr val="tx1"/>
              </a:solidFill>
            </a:endParaRPr>
          </a:p>
          <a:p>
            <a:pPr marL="800100" lvl="1" indent="-342900" algn="l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ca-ES" sz="2000" b="1" dirty="0">
              <a:solidFill>
                <a:schemeClr val="accent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2476" y="6483048"/>
            <a:ext cx="8055429" cy="238428"/>
          </a:xfrm>
        </p:spPr>
        <p:txBody>
          <a:bodyPr/>
          <a:lstStyle/>
          <a:p>
            <a:r>
              <a:rPr lang="es-ES" dirty="0" err="1">
                <a:solidFill>
                  <a:srgbClr val="1F497D"/>
                </a:solidFill>
              </a:rPr>
              <a:t>Jornades</a:t>
            </a:r>
            <a:r>
              <a:rPr lang="es-ES" dirty="0">
                <a:solidFill>
                  <a:srgbClr val="1F497D"/>
                </a:solidFill>
              </a:rPr>
              <a:t> </a:t>
            </a:r>
            <a:r>
              <a:rPr lang="es-ES" dirty="0" err="1">
                <a:solidFill>
                  <a:srgbClr val="1F497D"/>
                </a:solidFill>
              </a:rPr>
              <a:t>Formatives</a:t>
            </a:r>
            <a:r>
              <a:rPr lang="es-ES" dirty="0">
                <a:solidFill>
                  <a:srgbClr val="1F497D"/>
                </a:solidFill>
              </a:rPr>
              <a:t> per a la </a:t>
            </a:r>
            <a:r>
              <a:rPr lang="es-ES" dirty="0" err="1">
                <a:solidFill>
                  <a:srgbClr val="1F497D"/>
                </a:solidFill>
              </a:rPr>
              <a:t>Participació</a:t>
            </a:r>
            <a:r>
              <a:rPr lang="es-ES" dirty="0">
                <a:solidFill>
                  <a:srgbClr val="1F497D"/>
                </a:solidFill>
              </a:rPr>
              <a:t> Pública en la Defensa del </a:t>
            </a:r>
            <a:r>
              <a:rPr lang="es-ES" dirty="0" err="1">
                <a:solidFill>
                  <a:srgbClr val="1F497D"/>
                </a:solidFill>
              </a:rPr>
              <a:t>Medi</a:t>
            </a:r>
            <a:r>
              <a:rPr lang="es-ES" dirty="0">
                <a:solidFill>
                  <a:srgbClr val="1F497D"/>
                </a:solidFill>
              </a:rPr>
              <a:t> </a:t>
            </a:r>
            <a:r>
              <a:rPr lang="es-ES" dirty="0" err="1">
                <a:solidFill>
                  <a:srgbClr val="1F497D"/>
                </a:solidFill>
              </a:rPr>
              <a:t>Ambient</a:t>
            </a:r>
            <a:r>
              <a:rPr lang="es-ES" dirty="0">
                <a:solidFill>
                  <a:srgbClr val="1F497D"/>
                </a:solidFill>
              </a:rPr>
              <a:t> – 8 </a:t>
            </a:r>
            <a:r>
              <a:rPr lang="es-ES" dirty="0" err="1">
                <a:solidFill>
                  <a:srgbClr val="1F497D"/>
                </a:solidFill>
              </a:rPr>
              <a:t>novembre</a:t>
            </a:r>
            <a:r>
              <a:rPr lang="es-ES" dirty="0">
                <a:solidFill>
                  <a:srgbClr val="1F497D"/>
                </a:solidFill>
              </a:rPr>
              <a:t> 2021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78189" y="509664"/>
            <a:ext cx="8478763" cy="651480"/>
          </a:xfrm>
        </p:spPr>
        <p:txBody>
          <a:bodyPr>
            <a:noAutofit/>
          </a:bodyPr>
          <a:lstStyle/>
          <a:p>
            <a:pPr algn="r"/>
            <a:r>
              <a:rPr lang="ca-ES" sz="3200" b="1" dirty="0">
                <a:solidFill>
                  <a:schemeClr val="accent5">
                    <a:lumMod val="75000"/>
                  </a:schemeClr>
                </a:solidFill>
              </a:rPr>
              <a:t>El Conveni </a:t>
            </a:r>
            <a:r>
              <a:rPr lang="ca-ES" sz="3200" b="1" dirty="0" err="1">
                <a:solidFill>
                  <a:schemeClr val="accent5">
                    <a:lumMod val="75000"/>
                  </a:schemeClr>
                </a:solidFill>
              </a:rPr>
              <a:t>d’Århus</a:t>
            </a:r>
            <a:br>
              <a:rPr lang="ca-ES" sz="3200" b="1" dirty="0">
                <a:solidFill>
                  <a:schemeClr val="tx2"/>
                </a:solidFill>
              </a:rPr>
            </a:br>
            <a:endParaRPr lang="ca-E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252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1524" y="1285875"/>
            <a:ext cx="7955428" cy="5062461"/>
          </a:xfrm>
        </p:spPr>
        <p:txBody>
          <a:bodyPr>
            <a:noAutofit/>
          </a:bodyPr>
          <a:lstStyle/>
          <a:p>
            <a:pPr algn="l">
              <a:spcAft>
                <a:spcPts val="1200"/>
              </a:spcAft>
              <a:buClr>
                <a:schemeClr val="accent2"/>
              </a:buClr>
            </a:pPr>
            <a:r>
              <a:rPr lang="ca-ES" sz="2800" dirty="0">
                <a:solidFill>
                  <a:schemeClr val="tx1"/>
                </a:solidFill>
              </a:rPr>
              <a:t>Exempcions a la obligació de facilitar informació al públic (Art. 4) </a:t>
            </a:r>
            <a:r>
              <a:rPr lang="ca-ES" sz="2800" dirty="0">
                <a:solidFill>
                  <a:schemeClr val="tx2"/>
                </a:solidFill>
              </a:rPr>
              <a:t>(</a:t>
            </a:r>
            <a:r>
              <a:rPr lang="ca-ES" sz="2800" dirty="0" err="1">
                <a:solidFill>
                  <a:schemeClr val="tx2"/>
                </a:solidFill>
              </a:rPr>
              <a:t>cont</a:t>
            </a:r>
            <a:r>
              <a:rPr lang="ca-ES" sz="2800" dirty="0">
                <a:solidFill>
                  <a:schemeClr val="tx2"/>
                </a:solidFill>
              </a:rPr>
              <a:t>.)</a:t>
            </a:r>
            <a:endParaRPr lang="ca-ES" sz="2800" dirty="0">
              <a:solidFill>
                <a:schemeClr val="tx1"/>
              </a:solidFill>
            </a:endParaRPr>
          </a:p>
          <a:p>
            <a:pPr algn="l"/>
            <a:r>
              <a:rPr lang="ca-ES" sz="2000" dirty="0">
                <a:solidFill>
                  <a:schemeClr val="tx1"/>
                </a:solidFill>
              </a:rPr>
              <a:t>Si pot tenir efectes desfavorables sobre: </a:t>
            </a:r>
          </a:p>
          <a:p>
            <a:pPr marL="457200" indent="-457200" algn="l">
              <a:buClr>
                <a:schemeClr val="accent2"/>
              </a:buClr>
              <a:buFont typeface="+mj-lt"/>
              <a:buAutoNum type="alphaLcParenR"/>
            </a:pPr>
            <a:r>
              <a:rPr lang="ca-ES" sz="2000" dirty="0">
                <a:solidFill>
                  <a:schemeClr val="tx1"/>
                </a:solidFill>
              </a:rPr>
              <a:t>el secret de les deliberacions</a:t>
            </a:r>
          </a:p>
          <a:p>
            <a:pPr marL="457200" indent="-457200" algn="l">
              <a:buClr>
                <a:schemeClr val="accent2"/>
              </a:buClr>
              <a:buFont typeface="+mj-lt"/>
              <a:buAutoNum type="alphaLcParenR"/>
            </a:pPr>
            <a:r>
              <a:rPr lang="ca-ES" sz="2000" dirty="0">
                <a:solidFill>
                  <a:schemeClr val="tx1"/>
                </a:solidFill>
              </a:rPr>
              <a:t>les relacions internacionals, la defensa nacional o la seguretat pública </a:t>
            </a:r>
          </a:p>
          <a:p>
            <a:pPr marL="457200" indent="-457200" algn="l">
              <a:buClr>
                <a:schemeClr val="accent2"/>
              </a:buClr>
              <a:buFont typeface="+mj-lt"/>
              <a:buAutoNum type="alphaLcParenR"/>
            </a:pPr>
            <a:r>
              <a:rPr lang="ca-ES" sz="2000" dirty="0">
                <a:solidFill>
                  <a:schemeClr val="tx1"/>
                </a:solidFill>
              </a:rPr>
              <a:t>la bona marxa de la justícia</a:t>
            </a:r>
          </a:p>
          <a:p>
            <a:pPr marL="457200" indent="-457200" algn="l">
              <a:buClr>
                <a:schemeClr val="accent2"/>
              </a:buClr>
              <a:buFont typeface="+mj-lt"/>
              <a:buAutoNum type="alphaLcParenR"/>
            </a:pPr>
            <a:r>
              <a:rPr lang="ca-ES" sz="2000" dirty="0">
                <a:solidFill>
                  <a:schemeClr val="tx1"/>
                </a:solidFill>
              </a:rPr>
              <a:t>el secret comercial o industrial </a:t>
            </a:r>
          </a:p>
          <a:p>
            <a:pPr marL="457200" indent="-457200" algn="l">
              <a:buClr>
                <a:schemeClr val="accent2"/>
              </a:buClr>
              <a:buFont typeface="+mj-lt"/>
              <a:buAutoNum type="alphaLcParenR"/>
            </a:pPr>
            <a:r>
              <a:rPr lang="ca-ES" sz="2000" dirty="0">
                <a:solidFill>
                  <a:schemeClr val="tx1"/>
                </a:solidFill>
              </a:rPr>
              <a:t>els drets de propietat intel·lectual</a:t>
            </a:r>
          </a:p>
          <a:p>
            <a:pPr marL="457200" indent="-457200" algn="l">
              <a:buClr>
                <a:schemeClr val="accent2"/>
              </a:buClr>
              <a:buFont typeface="+mj-lt"/>
              <a:buAutoNum type="alphaLcParenR"/>
            </a:pPr>
            <a:r>
              <a:rPr lang="ca-ES" sz="2000" dirty="0">
                <a:solidFill>
                  <a:schemeClr val="tx1"/>
                </a:solidFill>
              </a:rPr>
              <a:t>el caràcter confidencial de les dades i dels expedients personals </a:t>
            </a:r>
          </a:p>
          <a:p>
            <a:pPr marL="457200" indent="-457200" algn="l">
              <a:buClr>
                <a:schemeClr val="accent2"/>
              </a:buClr>
              <a:buFont typeface="+mj-lt"/>
              <a:buAutoNum type="alphaLcParenR"/>
            </a:pPr>
            <a:r>
              <a:rPr lang="ca-ES" sz="2000" dirty="0">
                <a:solidFill>
                  <a:schemeClr val="tx1"/>
                </a:solidFill>
              </a:rPr>
              <a:t>els interessos d’un tercer que hagi facilitat les informacions sol·licitades sense estar-hi obligat per la llei</a:t>
            </a:r>
          </a:p>
          <a:p>
            <a:pPr marL="457200" indent="-457200" algn="l">
              <a:buClr>
                <a:schemeClr val="accent2"/>
              </a:buClr>
              <a:buFont typeface="+mj-lt"/>
              <a:buAutoNum type="alphaLcParenR"/>
            </a:pPr>
            <a:r>
              <a:rPr lang="ca-ES" sz="2000" dirty="0">
                <a:solidFill>
                  <a:schemeClr val="tx1"/>
                </a:solidFill>
              </a:rPr>
              <a:t>el medi ambient a què es refereixen les informacions, com ara els llocs de reproducció́ d'espècies rares. </a:t>
            </a:r>
          </a:p>
          <a:p>
            <a:endParaRPr lang="es-ES" sz="1200" dirty="0">
              <a:solidFill>
                <a:schemeClr val="tx1"/>
              </a:solidFill>
            </a:endParaRPr>
          </a:p>
          <a:p>
            <a:endParaRPr lang="es-ES" dirty="0"/>
          </a:p>
          <a:p>
            <a:pPr marL="685800" lvl="1" indent="-228600" algn="l">
              <a:buFont typeface="+mj-lt"/>
              <a:buAutoNum type="alphaLcParenR"/>
            </a:pPr>
            <a:endParaRPr lang="ca-ES" sz="2000" dirty="0">
              <a:solidFill>
                <a:schemeClr val="tx1"/>
              </a:solidFill>
            </a:endParaRPr>
          </a:p>
          <a:p>
            <a:pPr marL="800100" lvl="1" indent="-342900" algn="l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ca-ES" sz="2000" b="1" dirty="0">
              <a:solidFill>
                <a:schemeClr val="accent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2476" y="6483048"/>
            <a:ext cx="8055429" cy="238428"/>
          </a:xfrm>
        </p:spPr>
        <p:txBody>
          <a:bodyPr/>
          <a:lstStyle/>
          <a:p>
            <a:r>
              <a:rPr lang="es-ES" dirty="0" err="1">
                <a:solidFill>
                  <a:srgbClr val="1F497D"/>
                </a:solidFill>
              </a:rPr>
              <a:t>Jornades</a:t>
            </a:r>
            <a:r>
              <a:rPr lang="es-ES" dirty="0">
                <a:solidFill>
                  <a:srgbClr val="1F497D"/>
                </a:solidFill>
              </a:rPr>
              <a:t> </a:t>
            </a:r>
            <a:r>
              <a:rPr lang="es-ES" dirty="0" err="1">
                <a:solidFill>
                  <a:srgbClr val="1F497D"/>
                </a:solidFill>
              </a:rPr>
              <a:t>Formatives</a:t>
            </a:r>
            <a:r>
              <a:rPr lang="es-ES" dirty="0">
                <a:solidFill>
                  <a:srgbClr val="1F497D"/>
                </a:solidFill>
              </a:rPr>
              <a:t> per a la </a:t>
            </a:r>
            <a:r>
              <a:rPr lang="es-ES" dirty="0" err="1">
                <a:solidFill>
                  <a:srgbClr val="1F497D"/>
                </a:solidFill>
              </a:rPr>
              <a:t>Participació</a:t>
            </a:r>
            <a:r>
              <a:rPr lang="es-ES" dirty="0">
                <a:solidFill>
                  <a:srgbClr val="1F497D"/>
                </a:solidFill>
              </a:rPr>
              <a:t> Pública en la Defensa del </a:t>
            </a:r>
            <a:r>
              <a:rPr lang="es-ES" dirty="0" err="1">
                <a:solidFill>
                  <a:srgbClr val="1F497D"/>
                </a:solidFill>
              </a:rPr>
              <a:t>Medi</a:t>
            </a:r>
            <a:r>
              <a:rPr lang="es-ES" dirty="0">
                <a:solidFill>
                  <a:srgbClr val="1F497D"/>
                </a:solidFill>
              </a:rPr>
              <a:t> </a:t>
            </a:r>
            <a:r>
              <a:rPr lang="es-ES" dirty="0" err="1">
                <a:solidFill>
                  <a:srgbClr val="1F497D"/>
                </a:solidFill>
              </a:rPr>
              <a:t>Ambient</a:t>
            </a:r>
            <a:r>
              <a:rPr lang="es-ES" dirty="0">
                <a:solidFill>
                  <a:srgbClr val="1F497D"/>
                </a:solidFill>
              </a:rPr>
              <a:t> – 8 </a:t>
            </a:r>
            <a:r>
              <a:rPr lang="es-ES" dirty="0" err="1">
                <a:solidFill>
                  <a:srgbClr val="1F497D"/>
                </a:solidFill>
              </a:rPr>
              <a:t>novembre</a:t>
            </a:r>
            <a:r>
              <a:rPr lang="es-ES" dirty="0">
                <a:solidFill>
                  <a:srgbClr val="1F497D"/>
                </a:solidFill>
              </a:rPr>
              <a:t> 2021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78189" y="509664"/>
            <a:ext cx="8478763" cy="651480"/>
          </a:xfrm>
        </p:spPr>
        <p:txBody>
          <a:bodyPr>
            <a:noAutofit/>
          </a:bodyPr>
          <a:lstStyle/>
          <a:p>
            <a:pPr algn="r"/>
            <a:r>
              <a:rPr lang="ca-ES" sz="3200" b="1" dirty="0">
                <a:solidFill>
                  <a:schemeClr val="accent5">
                    <a:lumMod val="75000"/>
                  </a:schemeClr>
                </a:solidFill>
              </a:rPr>
              <a:t>El Conveni </a:t>
            </a:r>
            <a:r>
              <a:rPr lang="ca-ES" sz="3200" b="1" dirty="0" err="1">
                <a:solidFill>
                  <a:schemeClr val="accent5">
                    <a:lumMod val="75000"/>
                  </a:schemeClr>
                </a:solidFill>
              </a:rPr>
              <a:t>d’Århus</a:t>
            </a:r>
            <a:br>
              <a:rPr lang="ca-ES" sz="3200" b="1" dirty="0">
                <a:solidFill>
                  <a:schemeClr val="tx2"/>
                </a:solidFill>
              </a:rPr>
            </a:br>
            <a:endParaRPr lang="ca-E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335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1524" y="1285875"/>
            <a:ext cx="7955428" cy="4843463"/>
          </a:xfrm>
        </p:spPr>
        <p:txBody>
          <a:bodyPr>
            <a:noAutofit/>
          </a:bodyPr>
          <a:lstStyle/>
          <a:p>
            <a:pPr marL="342900" indent="-342900" algn="l"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v"/>
            </a:pPr>
            <a:r>
              <a:rPr lang="ca-ES" sz="2800" dirty="0">
                <a:solidFill>
                  <a:schemeClr val="tx2"/>
                </a:solidFill>
              </a:rPr>
              <a:t>Participació del públic</a:t>
            </a:r>
          </a:p>
          <a:p>
            <a:pPr marL="800100" lvl="1" indent="-342900" algn="l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a-ES" sz="2400" dirty="0">
                <a:solidFill>
                  <a:schemeClr val="tx1"/>
                </a:solidFill>
              </a:rPr>
              <a:t>En procediments administratius (Art. 6)</a:t>
            </a:r>
          </a:p>
          <a:p>
            <a:pPr marL="1257300" lvl="2" indent="-342900" algn="l">
              <a:spcBef>
                <a:spcPts val="300"/>
              </a:spcBef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ca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sobre activitats específiques Annex I, o </a:t>
            </a:r>
          </a:p>
          <a:p>
            <a:pPr marL="1257300" lvl="2" indent="-342900" algn="l">
              <a:spcBef>
                <a:spcPts val="300"/>
              </a:spcBef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ca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 tinguin un “efecte important sobre el medi ambient” </a:t>
            </a:r>
            <a:endParaRPr lang="ca-E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00100" lvl="1" indent="-342900" algn="l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a-ES" sz="2400" dirty="0">
                <a:solidFill>
                  <a:schemeClr val="tx1"/>
                </a:solidFill>
              </a:rPr>
              <a:t>En plans, programes i polítiques (Art. 7)</a:t>
            </a:r>
          </a:p>
          <a:p>
            <a:pPr marL="800100" lvl="1" indent="-342900" algn="l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a-ES" sz="2400" dirty="0">
                <a:solidFill>
                  <a:schemeClr val="tx1"/>
                </a:solidFill>
              </a:rPr>
              <a:t>En procediments legislatius (Art. 8)</a:t>
            </a:r>
          </a:p>
          <a:p>
            <a:pPr marL="342900" indent="-342900" algn="l"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à"/>
            </a:pPr>
            <a:r>
              <a:rPr lang="ca-ES" sz="2000" dirty="0">
                <a:solidFill>
                  <a:schemeClr val="tx2"/>
                </a:solidFill>
                <a:sym typeface="Wingdings" pitchFamily="2" charset="2"/>
              </a:rPr>
              <a:t>Influència real en el procediment</a:t>
            </a:r>
          </a:p>
          <a:p>
            <a:pPr marL="342900" indent="-342900" algn="l"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à"/>
            </a:pPr>
            <a:r>
              <a:rPr lang="ca-ES" sz="2000" dirty="0">
                <a:solidFill>
                  <a:schemeClr val="tx2"/>
                </a:solidFill>
                <a:sym typeface="Wingdings" pitchFamily="2" charset="2"/>
              </a:rPr>
              <a:t>Consideració de les contribucions del públic</a:t>
            </a:r>
          </a:p>
          <a:p>
            <a:pPr marL="800100" lvl="1" indent="-342900" algn="l"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à"/>
            </a:pPr>
            <a:endParaRPr lang="ca-ES" sz="24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2476" y="6483048"/>
            <a:ext cx="8055429" cy="238428"/>
          </a:xfrm>
        </p:spPr>
        <p:txBody>
          <a:bodyPr/>
          <a:lstStyle/>
          <a:p>
            <a:r>
              <a:rPr lang="es-ES" dirty="0" err="1">
                <a:solidFill>
                  <a:srgbClr val="1F497D"/>
                </a:solidFill>
              </a:rPr>
              <a:t>Jornades</a:t>
            </a:r>
            <a:r>
              <a:rPr lang="es-ES" dirty="0">
                <a:solidFill>
                  <a:srgbClr val="1F497D"/>
                </a:solidFill>
              </a:rPr>
              <a:t> </a:t>
            </a:r>
            <a:r>
              <a:rPr lang="es-ES" dirty="0" err="1">
                <a:solidFill>
                  <a:srgbClr val="1F497D"/>
                </a:solidFill>
              </a:rPr>
              <a:t>Formatives</a:t>
            </a:r>
            <a:r>
              <a:rPr lang="es-ES" dirty="0">
                <a:solidFill>
                  <a:srgbClr val="1F497D"/>
                </a:solidFill>
              </a:rPr>
              <a:t> per a la </a:t>
            </a:r>
            <a:r>
              <a:rPr lang="es-ES" dirty="0" err="1">
                <a:solidFill>
                  <a:srgbClr val="1F497D"/>
                </a:solidFill>
              </a:rPr>
              <a:t>Participació</a:t>
            </a:r>
            <a:r>
              <a:rPr lang="es-ES" dirty="0">
                <a:solidFill>
                  <a:srgbClr val="1F497D"/>
                </a:solidFill>
              </a:rPr>
              <a:t> Pública en la Defensa del </a:t>
            </a:r>
            <a:r>
              <a:rPr lang="es-ES" dirty="0" err="1">
                <a:solidFill>
                  <a:srgbClr val="1F497D"/>
                </a:solidFill>
              </a:rPr>
              <a:t>Medi</a:t>
            </a:r>
            <a:r>
              <a:rPr lang="es-ES" dirty="0">
                <a:solidFill>
                  <a:srgbClr val="1F497D"/>
                </a:solidFill>
              </a:rPr>
              <a:t> </a:t>
            </a:r>
            <a:r>
              <a:rPr lang="es-ES" dirty="0" err="1">
                <a:solidFill>
                  <a:srgbClr val="1F497D"/>
                </a:solidFill>
              </a:rPr>
              <a:t>Ambient</a:t>
            </a:r>
            <a:r>
              <a:rPr lang="es-ES" dirty="0">
                <a:solidFill>
                  <a:srgbClr val="1F497D"/>
                </a:solidFill>
              </a:rPr>
              <a:t> – 8 </a:t>
            </a:r>
            <a:r>
              <a:rPr lang="es-ES" dirty="0" err="1">
                <a:solidFill>
                  <a:srgbClr val="1F497D"/>
                </a:solidFill>
              </a:rPr>
              <a:t>novembre</a:t>
            </a:r>
            <a:r>
              <a:rPr lang="es-ES" dirty="0">
                <a:solidFill>
                  <a:srgbClr val="1F497D"/>
                </a:solidFill>
              </a:rPr>
              <a:t> 2021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78189" y="509664"/>
            <a:ext cx="8478763" cy="651480"/>
          </a:xfrm>
        </p:spPr>
        <p:txBody>
          <a:bodyPr>
            <a:noAutofit/>
          </a:bodyPr>
          <a:lstStyle/>
          <a:p>
            <a:pPr algn="r"/>
            <a:r>
              <a:rPr lang="ca-ES" sz="3200" b="1" dirty="0">
                <a:solidFill>
                  <a:schemeClr val="accent5">
                    <a:lumMod val="75000"/>
                  </a:schemeClr>
                </a:solidFill>
              </a:rPr>
              <a:t>El Conveni </a:t>
            </a:r>
            <a:r>
              <a:rPr lang="ca-ES" sz="3200" b="1" dirty="0" err="1">
                <a:solidFill>
                  <a:schemeClr val="accent5">
                    <a:lumMod val="75000"/>
                  </a:schemeClr>
                </a:solidFill>
              </a:rPr>
              <a:t>d’Århus</a:t>
            </a:r>
            <a:br>
              <a:rPr lang="ca-ES" sz="3200" b="1" dirty="0">
                <a:solidFill>
                  <a:schemeClr val="tx2"/>
                </a:solidFill>
              </a:rPr>
            </a:br>
            <a:endParaRPr lang="ca-E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98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1524" y="1285875"/>
            <a:ext cx="7955428" cy="4843463"/>
          </a:xfrm>
        </p:spPr>
        <p:txBody>
          <a:bodyPr>
            <a:noAutofit/>
          </a:bodyPr>
          <a:lstStyle/>
          <a:p>
            <a:pPr marL="342900" indent="-342900" algn="l"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v"/>
            </a:pPr>
            <a:r>
              <a:rPr lang="ca-ES" sz="2800" dirty="0">
                <a:solidFill>
                  <a:schemeClr val="tx2"/>
                </a:solidFill>
              </a:rPr>
              <a:t>Accés a la justícia (Art. 9)</a:t>
            </a:r>
          </a:p>
          <a:p>
            <a:pPr marL="800100" lvl="1" indent="-342900" algn="l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a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Via administrativa/Via judicial</a:t>
            </a:r>
          </a:p>
          <a:p>
            <a:pPr marL="800100" lvl="1" indent="-342900" algn="l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a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Vulneració drets d’accés a la informació/vulneració de normes relatives a la protecció del medi ambient</a:t>
            </a:r>
          </a:p>
          <a:p>
            <a:pPr marL="800100" lvl="1" indent="-342900" algn="l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a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Legitimació activa:  ”interès suficient” o “lesió d’un dret” </a:t>
            </a:r>
          </a:p>
          <a:p>
            <a:pPr marL="800100" lvl="1" indent="-342900" algn="l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a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Procediments ràpids; costos no prohibitius; solucions efectives</a:t>
            </a:r>
            <a:endParaRPr lang="ca-E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2476" y="6483048"/>
            <a:ext cx="8055429" cy="238428"/>
          </a:xfrm>
        </p:spPr>
        <p:txBody>
          <a:bodyPr/>
          <a:lstStyle/>
          <a:p>
            <a:r>
              <a:rPr lang="es-ES" dirty="0" err="1">
                <a:solidFill>
                  <a:srgbClr val="1F497D"/>
                </a:solidFill>
              </a:rPr>
              <a:t>Jornades</a:t>
            </a:r>
            <a:r>
              <a:rPr lang="es-ES" dirty="0">
                <a:solidFill>
                  <a:srgbClr val="1F497D"/>
                </a:solidFill>
              </a:rPr>
              <a:t> </a:t>
            </a:r>
            <a:r>
              <a:rPr lang="es-ES" dirty="0" err="1">
                <a:solidFill>
                  <a:srgbClr val="1F497D"/>
                </a:solidFill>
              </a:rPr>
              <a:t>Formatives</a:t>
            </a:r>
            <a:r>
              <a:rPr lang="es-ES" dirty="0">
                <a:solidFill>
                  <a:srgbClr val="1F497D"/>
                </a:solidFill>
              </a:rPr>
              <a:t> per a la </a:t>
            </a:r>
            <a:r>
              <a:rPr lang="es-ES" dirty="0" err="1">
                <a:solidFill>
                  <a:srgbClr val="1F497D"/>
                </a:solidFill>
              </a:rPr>
              <a:t>Participació</a:t>
            </a:r>
            <a:r>
              <a:rPr lang="es-ES" dirty="0">
                <a:solidFill>
                  <a:srgbClr val="1F497D"/>
                </a:solidFill>
              </a:rPr>
              <a:t> Pública en la Defensa del </a:t>
            </a:r>
            <a:r>
              <a:rPr lang="es-ES" dirty="0" err="1">
                <a:solidFill>
                  <a:srgbClr val="1F497D"/>
                </a:solidFill>
              </a:rPr>
              <a:t>Medi</a:t>
            </a:r>
            <a:r>
              <a:rPr lang="es-ES" dirty="0">
                <a:solidFill>
                  <a:srgbClr val="1F497D"/>
                </a:solidFill>
              </a:rPr>
              <a:t> </a:t>
            </a:r>
            <a:r>
              <a:rPr lang="es-ES" dirty="0" err="1">
                <a:solidFill>
                  <a:srgbClr val="1F497D"/>
                </a:solidFill>
              </a:rPr>
              <a:t>Ambient</a:t>
            </a:r>
            <a:r>
              <a:rPr lang="es-ES" dirty="0">
                <a:solidFill>
                  <a:srgbClr val="1F497D"/>
                </a:solidFill>
              </a:rPr>
              <a:t> – 8 </a:t>
            </a:r>
            <a:r>
              <a:rPr lang="es-ES" dirty="0" err="1">
                <a:solidFill>
                  <a:srgbClr val="1F497D"/>
                </a:solidFill>
              </a:rPr>
              <a:t>novembre</a:t>
            </a:r>
            <a:r>
              <a:rPr lang="es-ES" dirty="0">
                <a:solidFill>
                  <a:srgbClr val="1F497D"/>
                </a:solidFill>
              </a:rPr>
              <a:t> 2021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78189" y="509664"/>
            <a:ext cx="8478763" cy="651480"/>
          </a:xfrm>
        </p:spPr>
        <p:txBody>
          <a:bodyPr>
            <a:noAutofit/>
          </a:bodyPr>
          <a:lstStyle/>
          <a:p>
            <a:pPr algn="r"/>
            <a:r>
              <a:rPr lang="ca-ES" sz="3200" b="1" dirty="0">
                <a:solidFill>
                  <a:schemeClr val="accent5">
                    <a:lumMod val="75000"/>
                  </a:schemeClr>
                </a:solidFill>
              </a:rPr>
              <a:t>El Conveni </a:t>
            </a:r>
            <a:r>
              <a:rPr lang="ca-ES" sz="3200" b="1" dirty="0" err="1">
                <a:solidFill>
                  <a:schemeClr val="accent5">
                    <a:lumMod val="75000"/>
                  </a:schemeClr>
                </a:solidFill>
              </a:rPr>
              <a:t>d’Århus</a:t>
            </a:r>
            <a:br>
              <a:rPr lang="ca-ES" sz="3200" b="1" dirty="0">
                <a:solidFill>
                  <a:schemeClr val="tx2"/>
                </a:solidFill>
              </a:rPr>
            </a:br>
            <a:endParaRPr lang="ca-E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99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1524" y="1285875"/>
            <a:ext cx="7955428" cy="4843463"/>
          </a:xfrm>
        </p:spPr>
        <p:txBody>
          <a:bodyPr>
            <a:noAutofit/>
          </a:bodyPr>
          <a:lstStyle/>
          <a:p>
            <a:pPr marL="342900" indent="-342900" algn="l"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v"/>
            </a:pPr>
            <a:r>
              <a:rPr lang="ca-ES" sz="2800" dirty="0">
                <a:solidFill>
                  <a:schemeClr val="tx2"/>
                </a:solidFill>
              </a:rPr>
              <a:t>Drets dels defensors ambientals</a:t>
            </a:r>
          </a:p>
          <a:p>
            <a:pPr marL="800100" lvl="1" indent="-342900" algn="l"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Ø"/>
            </a:pPr>
            <a:r>
              <a:rPr lang="en-GB" sz="2400" b="1" dirty="0" err="1"/>
              <a:t>Mecanisme</a:t>
            </a:r>
            <a:r>
              <a:rPr lang="en-GB" sz="2400" b="1" dirty="0"/>
              <a:t> de </a:t>
            </a:r>
            <a:r>
              <a:rPr lang="en-GB" sz="2400" b="1" dirty="0" err="1"/>
              <a:t>resposta</a:t>
            </a:r>
            <a:r>
              <a:rPr lang="en-GB" sz="2400" b="1" dirty="0"/>
              <a:t> </a:t>
            </a:r>
            <a:r>
              <a:rPr lang="en-GB" sz="2400" b="1" dirty="0" err="1"/>
              <a:t>ràpida</a:t>
            </a:r>
            <a:r>
              <a:rPr lang="en-GB" sz="2400" b="1" dirty="0"/>
              <a:t> per a la </a:t>
            </a:r>
            <a:r>
              <a:rPr lang="en-GB" sz="2400" b="1" dirty="0" err="1"/>
              <a:t>protecció</a:t>
            </a:r>
            <a:r>
              <a:rPr lang="en-GB" sz="2400" b="1" dirty="0"/>
              <a:t> </a:t>
            </a:r>
            <a:r>
              <a:rPr lang="en-GB" sz="2400" b="1" dirty="0" err="1"/>
              <a:t>dels</a:t>
            </a:r>
            <a:r>
              <a:rPr lang="en-GB" sz="2400" b="1" dirty="0"/>
              <a:t> </a:t>
            </a:r>
            <a:r>
              <a:rPr lang="en-GB" sz="2400" b="1" dirty="0" err="1"/>
              <a:t>defensors</a:t>
            </a:r>
            <a:r>
              <a:rPr lang="en-GB" sz="2400" b="1" dirty="0"/>
              <a:t> </a:t>
            </a:r>
            <a:r>
              <a:rPr lang="en-GB" sz="2400" b="1" dirty="0" err="1"/>
              <a:t>ambientals</a:t>
            </a:r>
            <a:endParaRPr lang="en-GB" sz="2400" b="1" dirty="0"/>
          </a:p>
          <a:p>
            <a:pPr marL="1257300" lvl="2" indent="-342900" algn="l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Relator Especial </a:t>
            </a:r>
            <a:r>
              <a:rPr lang="en-GB" dirty="0" err="1">
                <a:solidFill>
                  <a:schemeClr val="tx1"/>
                </a:solidFill>
              </a:rPr>
              <a:t>sobre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defensors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ambientals</a:t>
            </a:r>
            <a:endParaRPr lang="en-GB" dirty="0">
              <a:solidFill>
                <a:schemeClr val="tx1"/>
              </a:solidFill>
            </a:endParaRPr>
          </a:p>
          <a:p>
            <a:pPr marL="1257300" lvl="2" indent="-342900" algn="l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tx1"/>
                </a:solidFill>
              </a:rPr>
              <a:t>Qualsevol</a:t>
            </a:r>
            <a:r>
              <a:rPr lang="en-GB" dirty="0">
                <a:solidFill>
                  <a:schemeClr val="tx1"/>
                </a:solidFill>
              </a:rPr>
              <a:t> actor public, </a:t>
            </a:r>
            <a:r>
              <a:rPr lang="en-GB" dirty="0" err="1">
                <a:solidFill>
                  <a:schemeClr val="tx1"/>
                </a:solidFill>
              </a:rPr>
              <a:t>secretaria</a:t>
            </a:r>
            <a:r>
              <a:rPr lang="en-GB" dirty="0">
                <a:solidFill>
                  <a:schemeClr val="tx1"/>
                </a:solidFill>
              </a:rPr>
              <a:t> o part del </a:t>
            </a:r>
            <a:r>
              <a:rPr lang="en-GB" dirty="0" err="1">
                <a:solidFill>
                  <a:schemeClr val="tx1"/>
                </a:solidFill>
              </a:rPr>
              <a:t>Conveni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d’Aarhus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podrà</a:t>
            </a:r>
            <a:r>
              <a:rPr lang="en-GB" dirty="0">
                <a:solidFill>
                  <a:schemeClr val="tx1"/>
                </a:solidFill>
              </a:rPr>
              <a:t> presenter una </a:t>
            </a:r>
            <a:r>
              <a:rPr lang="en-GB" dirty="0" err="1">
                <a:solidFill>
                  <a:schemeClr val="tx1"/>
                </a:solidFill>
              </a:rPr>
              <a:t>reclamació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confidencial</a:t>
            </a:r>
            <a:r>
              <a:rPr lang="en-GB" dirty="0">
                <a:solidFill>
                  <a:schemeClr val="tx1"/>
                </a:solidFill>
              </a:rPr>
              <a:t> al Relator, fins </a:t>
            </a:r>
            <a:r>
              <a:rPr lang="en-GB" dirty="0" err="1">
                <a:solidFill>
                  <a:schemeClr val="tx1"/>
                </a:solidFill>
              </a:rPr>
              <a:t>i</a:t>
            </a:r>
            <a:r>
              <a:rPr lang="en-GB" dirty="0">
                <a:solidFill>
                  <a:schemeClr val="tx1"/>
                </a:solidFill>
              </a:rPr>
              <a:t> tot </a:t>
            </a:r>
            <a:r>
              <a:rPr lang="en-GB" dirty="0" err="1">
                <a:solidFill>
                  <a:schemeClr val="tx1"/>
                </a:solidFill>
              </a:rPr>
              <a:t>abans</a:t>
            </a:r>
            <a:r>
              <a:rPr lang="en-GB" dirty="0">
                <a:solidFill>
                  <a:schemeClr val="tx1"/>
                </a:solidFill>
              </a:rPr>
              <a:t> que </a:t>
            </a:r>
            <a:r>
              <a:rPr lang="en-GB" dirty="0" err="1">
                <a:solidFill>
                  <a:schemeClr val="tx1"/>
                </a:solidFill>
              </a:rPr>
              <a:t>altres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mecanismes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s’hagin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exhaurit</a:t>
            </a:r>
            <a:endParaRPr lang="en-GB" b="1" dirty="0">
              <a:solidFill>
                <a:schemeClr val="tx1"/>
              </a:solidFill>
            </a:endParaRPr>
          </a:p>
          <a:p>
            <a:pPr marL="1257300" lvl="2" indent="-342900" algn="l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ca-ES" sz="20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2476" y="6483048"/>
            <a:ext cx="8055429" cy="238428"/>
          </a:xfrm>
        </p:spPr>
        <p:txBody>
          <a:bodyPr/>
          <a:lstStyle/>
          <a:p>
            <a:r>
              <a:rPr lang="es-ES" dirty="0" err="1">
                <a:solidFill>
                  <a:srgbClr val="1F497D"/>
                </a:solidFill>
              </a:rPr>
              <a:t>Jornades</a:t>
            </a:r>
            <a:r>
              <a:rPr lang="es-ES" dirty="0">
                <a:solidFill>
                  <a:srgbClr val="1F497D"/>
                </a:solidFill>
              </a:rPr>
              <a:t> </a:t>
            </a:r>
            <a:r>
              <a:rPr lang="es-ES" dirty="0" err="1">
                <a:solidFill>
                  <a:srgbClr val="1F497D"/>
                </a:solidFill>
              </a:rPr>
              <a:t>Formatives</a:t>
            </a:r>
            <a:r>
              <a:rPr lang="es-ES" dirty="0">
                <a:solidFill>
                  <a:srgbClr val="1F497D"/>
                </a:solidFill>
              </a:rPr>
              <a:t> per a la </a:t>
            </a:r>
            <a:r>
              <a:rPr lang="es-ES" dirty="0" err="1">
                <a:solidFill>
                  <a:srgbClr val="1F497D"/>
                </a:solidFill>
              </a:rPr>
              <a:t>Participació</a:t>
            </a:r>
            <a:r>
              <a:rPr lang="es-ES" dirty="0">
                <a:solidFill>
                  <a:srgbClr val="1F497D"/>
                </a:solidFill>
              </a:rPr>
              <a:t> Pública en la Defensa del </a:t>
            </a:r>
            <a:r>
              <a:rPr lang="es-ES" dirty="0" err="1">
                <a:solidFill>
                  <a:srgbClr val="1F497D"/>
                </a:solidFill>
              </a:rPr>
              <a:t>Medi</a:t>
            </a:r>
            <a:r>
              <a:rPr lang="es-ES" dirty="0">
                <a:solidFill>
                  <a:srgbClr val="1F497D"/>
                </a:solidFill>
              </a:rPr>
              <a:t> </a:t>
            </a:r>
            <a:r>
              <a:rPr lang="es-ES" dirty="0" err="1">
                <a:solidFill>
                  <a:srgbClr val="1F497D"/>
                </a:solidFill>
              </a:rPr>
              <a:t>Ambient</a:t>
            </a:r>
            <a:r>
              <a:rPr lang="es-ES" dirty="0">
                <a:solidFill>
                  <a:srgbClr val="1F497D"/>
                </a:solidFill>
              </a:rPr>
              <a:t> – 8 </a:t>
            </a:r>
            <a:r>
              <a:rPr lang="es-ES" dirty="0" err="1">
                <a:solidFill>
                  <a:srgbClr val="1F497D"/>
                </a:solidFill>
              </a:rPr>
              <a:t>novembre</a:t>
            </a:r>
            <a:r>
              <a:rPr lang="es-ES" dirty="0">
                <a:solidFill>
                  <a:srgbClr val="1F497D"/>
                </a:solidFill>
              </a:rPr>
              <a:t> 2021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78189" y="509664"/>
            <a:ext cx="8478763" cy="651480"/>
          </a:xfrm>
        </p:spPr>
        <p:txBody>
          <a:bodyPr>
            <a:noAutofit/>
          </a:bodyPr>
          <a:lstStyle/>
          <a:p>
            <a:pPr algn="r"/>
            <a:r>
              <a:rPr lang="ca-ES" sz="3200" b="1" dirty="0">
                <a:solidFill>
                  <a:schemeClr val="accent5">
                    <a:lumMod val="75000"/>
                  </a:schemeClr>
                </a:solidFill>
              </a:rPr>
              <a:t>El Conveni </a:t>
            </a:r>
            <a:r>
              <a:rPr lang="ca-ES" sz="3200" b="1" dirty="0" err="1">
                <a:solidFill>
                  <a:schemeClr val="accent5">
                    <a:lumMod val="75000"/>
                  </a:schemeClr>
                </a:solidFill>
              </a:rPr>
              <a:t>d’Århus</a:t>
            </a:r>
            <a:br>
              <a:rPr lang="ca-ES" sz="3200" b="1" dirty="0">
                <a:solidFill>
                  <a:schemeClr val="tx2"/>
                </a:solidFill>
              </a:rPr>
            </a:br>
            <a:endParaRPr lang="ca-E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54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1524" y="1285875"/>
            <a:ext cx="7955428" cy="4843463"/>
          </a:xfrm>
        </p:spPr>
        <p:txBody>
          <a:bodyPr>
            <a:noAutofit/>
          </a:bodyPr>
          <a:lstStyle/>
          <a:p>
            <a:pPr marL="342900" indent="-342900" algn="l"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v"/>
            </a:pPr>
            <a:r>
              <a:rPr lang="ca-ES" sz="2800" dirty="0">
                <a:solidFill>
                  <a:schemeClr val="tx2"/>
                </a:solidFill>
              </a:rPr>
              <a:t>Comitè de Compliment del Conveni </a:t>
            </a:r>
            <a:r>
              <a:rPr lang="ca-ES" sz="2800" dirty="0" err="1">
                <a:solidFill>
                  <a:schemeClr val="tx2"/>
                </a:solidFill>
              </a:rPr>
              <a:t>d’Aarhus</a:t>
            </a:r>
            <a:r>
              <a:rPr lang="ca-ES" sz="2800" dirty="0">
                <a:solidFill>
                  <a:schemeClr val="tx2"/>
                </a:solidFill>
              </a:rPr>
              <a:t> (2002)</a:t>
            </a:r>
          </a:p>
          <a:p>
            <a:pPr marL="800100" lvl="1" indent="-342900" algn="l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a-ES" sz="2400" dirty="0">
                <a:solidFill>
                  <a:schemeClr val="tx1"/>
                </a:solidFill>
              </a:rPr>
              <a:t>Comunicacions de:</a:t>
            </a:r>
          </a:p>
          <a:p>
            <a:pPr marL="1257300" lvl="2" indent="-342900" algn="l">
              <a:spcAft>
                <a:spcPts val="12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ca-ES" dirty="0">
                <a:solidFill>
                  <a:schemeClr val="tx1"/>
                </a:solidFill>
              </a:rPr>
              <a:t>Les Parts del Conveni</a:t>
            </a:r>
          </a:p>
          <a:p>
            <a:pPr marL="1257300" lvl="2" indent="-342900" algn="l">
              <a:spcAft>
                <a:spcPts val="12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ca-ES" dirty="0">
                <a:solidFill>
                  <a:schemeClr val="tx1"/>
                </a:solidFill>
              </a:rPr>
              <a:t>Secretaria</a:t>
            </a:r>
          </a:p>
          <a:p>
            <a:pPr marL="1257300" lvl="2" indent="-342900" algn="l">
              <a:spcAft>
                <a:spcPts val="12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ca-ES" b="1" dirty="0">
                <a:solidFill>
                  <a:schemeClr val="tx1"/>
                </a:solidFill>
              </a:rPr>
              <a:t>Membres del públic sobre l’incompliment d’un Estat o de la UE</a:t>
            </a:r>
          </a:p>
          <a:p>
            <a:pPr lvl="1" algn="l">
              <a:spcAft>
                <a:spcPts val="1200"/>
              </a:spcAft>
              <a:buClr>
                <a:schemeClr val="accent2"/>
              </a:buClr>
            </a:pPr>
            <a:r>
              <a:rPr lang="ca-ES" sz="2400" dirty="0">
                <a:solidFill>
                  <a:schemeClr val="accent2"/>
                </a:solidFill>
                <a:sym typeface="Wingdings" pitchFamily="2" charset="2"/>
              </a:rPr>
              <a:t></a:t>
            </a:r>
            <a:r>
              <a:rPr lang="ca-ES" sz="24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ca-ES" sz="2400" dirty="0">
                <a:solidFill>
                  <a:schemeClr val="tx1"/>
                </a:solidFill>
              </a:rPr>
              <a:t>Decisions no vinculants</a:t>
            </a:r>
          </a:p>
          <a:p>
            <a:pPr marL="1257300" lvl="2" indent="-342900" algn="l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ca-ES" sz="20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2476" y="6483048"/>
            <a:ext cx="8055429" cy="238428"/>
          </a:xfrm>
        </p:spPr>
        <p:txBody>
          <a:bodyPr/>
          <a:lstStyle/>
          <a:p>
            <a:r>
              <a:rPr lang="es-ES" dirty="0" err="1">
                <a:solidFill>
                  <a:srgbClr val="1F497D"/>
                </a:solidFill>
              </a:rPr>
              <a:t>Jornades</a:t>
            </a:r>
            <a:r>
              <a:rPr lang="es-ES" dirty="0">
                <a:solidFill>
                  <a:srgbClr val="1F497D"/>
                </a:solidFill>
              </a:rPr>
              <a:t> </a:t>
            </a:r>
            <a:r>
              <a:rPr lang="es-ES" dirty="0" err="1">
                <a:solidFill>
                  <a:srgbClr val="1F497D"/>
                </a:solidFill>
              </a:rPr>
              <a:t>Formatives</a:t>
            </a:r>
            <a:r>
              <a:rPr lang="es-ES" dirty="0">
                <a:solidFill>
                  <a:srgbClr val="1F497D"/>
                </a:solidFill>
              </a:rPr>
              <a:t> per a la </a:t>
            </a:r>
            <a:r>
              <a:rPr lang="es-ES" dirty="0" err="1">
                <a:solidFill>
                  <a:srgbClr val="1F497D"/>
                </a:solidFill>
              </a:rPr>
              <a:t>Participació</a:t>
            </a:r>
            <a:r>
              <a:rPr lang="es-ES" dirty="0">
                <a:solidFill>
                  <a:srgbClr val="1F497D"/>
                </a:solidFill>
              </a:rPr>
              <a:t> Pública en la Defensa del </a:t>
            </a:r>
            <a:r>
              <a:rPr lang="es-ES" dirty="0" err="1">
                <a:solidFill>
                  <a:srgbClr val="1F497D"/>
                </a:solidFill>
              </a:rPr>
              <a:t>Medi</a:t>
            </a:r>
            <a:r>
              <a:rPr lang="es-ES" dirty="0">
                <a:solidFill>
                  <a:srgbClr val="1F497D"/>
                </a:solidFill>
              </a:rPr>
              <a:t> </a:t>
            </a:r>
            <a:r>
              <a:rPr lang="es-ES" dirty="0" err="1">
                <a:solidFill>
                  <a:srgbClr val="1F497D"/>
                </a:solidFill>
              </a:rPr>
              <a:t>Ambient</a:t>
            </a:r>
            <a:r>
              <a:rPr lang="es-ES" dirty="0">
                <a:solidFill>
                  <a:srgbClr val="1F497D"/>
                </a:solidFill>
              </a:rPr>
              <a:t> – 8 </a:t>
            </a:r>
            <a:r>
              <a:rPr lang="es-ES" dirty="0" err="1">
                <a:solidFill>
                  <a:srgbClr val="1F497D"/>
                </a:solidFill>
              </a:rPr>
              <a:t>novembre</a:t>
            </a:r>
            <a:r>
              <a:rPr lang="es-ES" dirty="0">
                <a:solidFill>
                  <a:srgbClr val="1F497D"/>
                </a:solidFill>
              </a:rPr>
              <a:t> 2021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78189" y="509664"/>
            <a:ext cx="8478763" cy="651480"/>
          </a:xfrm>
        </p:spPr>
        <p:txBody>
          <a:bodyPr>
            <a:noAutofit/>
          </a:bodyPr>
          <a:lstStyle/>
          <a:p>
            <a:pPr algn="r"/>
            <a:r>
              <a:rPr lang="ca-ES" sz="3200" b="1" dirty="0">
                <a:solidFill>
                  <a:schemeClr val="accent5">
                    <a:lumMod val="75000"/>
                  </a:schemeClr>
                </a:solidFill>
              </a:rPr>
              <a:t>El Conveni </a:t>
            </a:r>
            <a:r>
              <a:rPr lang="ca-ES" sz="3200" b="1" dirty="0" err="1">
                <a:solidFill>
                  <a:schemeClr val="accent5">
                    <a:lumMod val="75000"/>
                  </a:schemeClr>
                </a:solidFill>
              </a:rPr>
              <a:t>d’Århus</a:t>
            </a:r>
            <a:br>
              <a:rPr lang="ca-ES" sz="3200" b="1" dirty="0">
                <a:solidFill>
                  <a:schemeClr val="tx2"/>
                </a:solidFill>
              </a:rPr>
            </a:br>
            <a:endParaRPr lang="ca-E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72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2476" y="1472222"/>
            <a:ext cx="7955428" cy="4876114"/>
          </a:xfrm>
        </p:spPr>
        <p:txBody>
          <a:bodyPr>
            <a:noAutofit/>
          </a:bodyPr>
          <a:lstStyle/>
          <a:p>
            <a:pPr marL="514350" lvl="0" indent="-514350" algn="l">
              <a:spcAft>
                <a:spcPts val="1200"/>
              </a:spcAft>
              <a:buClr>
                <a:schemeClr val="accent2"/>
              </a:buClr>
              <a:buFont typeface="+mj-lt"/>
              <a:buAutoNum type="arabicPeriod" startAt="5"/>
            </a:pPr>
            <a:r>
              <a:rPr lang="ca-ES" sz="2400" b="1" dirty="0">
                <a:solidFill>
                  <a:schemeClr val="tx2"/>
                </a:solidFill>
              </a:rPr>
              <a:t>Altres fonts de Dret Internacional: Jurisprudència</a:t>
            </a:r>
          </a:p>
          <a:p>
            <a:pPr marL="800100" lvl="1" indent="-342900" algn="l"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Ø"/>
            </a:pPr>
            <a:r>
              <a:rPr lang="ca-ES" sz="2300" dirty="0">
                <a:solidFill>
                  <a:schemeClr val="tx2"/>
                </a:solidFill>
              </a:rPr>
              <a:t>Cas papereres riu Uruguai (Argentina c. Uruguai, TIJ 2010)</a:t>
            </a:r>
          </a:p>
          <a:p>
            <a:pPr marL="800100" lvl="1" indent="-342900" algn="l"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Ø"/>
            </a:pPr>
            <a:r>
              <a:rPr lang="ca-ES" sz="2300" dirty="0">
                <a:solidFill>
                  <a:schemeClr val="tx2"/>
                </a:solidFill>
              </a:rPr>
              <a:t>Tribunals protecció dels drets humans</a:t>
            </a:r>
          </a:p>
          <a:p>
            <a:pPr marL="1257300" lvl="2" indent="-342900" algn="l"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Ø"/>
            </a:pPr>
            <a:r>
              <a:rPr lang="ca-ES" sz="2000" dirty="0">
                <a:solidFill>
                  <a:schemeClr val="tx1"/>
                </a:solidFill>
              </a:rPr>
              <a:t>Corte </a:t>
            </a:r>
            <a:r>
              <a:rPr lang="ca-ES" sz="2000" dirty="0" err="1">
                <a:solidFill>
                  <a:schemeClr val="tx1"/>
                </a:solidFill>
              </a:rPr>
              <a:t>Interamericana</a:t>
            </a:r>
            <a:r>
              <a:rPr lang="ca-ES" sz="2000" dirty="0">
                <a:solidFill>
                  <a:schemeClr val="tx1"/>
                </a:solidFill>
              </a:rPr>
              <a:t> de </a:t>
            </a:r>
            <a:r>
              <a:rPr lang="ca-ES" sz="2000" dirty="0" err="1">
                <a:solidFill>
                  <a:schemeClr val="tx1"/>
                </a:solidFill>
              </a:rPr>
              <a:t>Derechos</a:t>
            </a:r>
            <a:r>
              <a:rPr lang="ca-ES" sz="2000" dirty="0">
                <a:solidFill>
                  <a:schemeClr val="tx1"/>
                </a:solidFill>
              </a:rPr>
              <a:t> Humanos</a:t>
            </a:r>
          </a:p>
          <a:p>
            <a:pPr marL="1714500" lvl="3" indent="-342900" algn="l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a-ES" sz="1800" dirty="0">
                <a:solidFill>
                  <a:schemeClr val="tx2"/>
                </a:solidFill>
              </a:rPr>
              <a:t>Claude Reyes </a:t>
            </a:r>
            <a:r>
              <a:rPr lang="ca-ES" sz="1800" dirty="0" err="1">
                <a:solidFill>
                  <a:schemeClr val="tx2"/>
                </a:solidFill>
              </a:rPr>
              <a:t>y</a:t>
            </a:r>
            <a:r>
              <a:rPr lang="ca-ES" sz="1800" dirty="0">
                <a:solidFill>
                  <a:schemeClr val="tx2"/>
                </a:solidFill>
              </a:rPr>
              <a:t> </a:t>
            </a:r>
            <a:r>
              <a:rPr lang="ca-ES" sz="1800" dirty="0" err="1">
                <a:solidFill>
                  <a:schemeClr val="tx2"/>
                </a:solidFill>
              </a:rPr>
              <a:t>otros</a:t>
            </a:r>
            <a:r>
              <a:rPr lang="ca-ES" sz="1800" dirty="0">
                <a:solidFill>
                  <a:schemeClr val="tx2"/>
                </a:solidFill>
              </a:rPr>
              <a:t> c. </a:t>
            </a:r>
            <a:r>
              <a:rPr lang="ca-ES" sz="1800" dirty="0" err="1">
                <a:solidFill>
                  <a:schemeClr val="tx2"/>
                </a:solidFill>
              </a:rPr>
              <a:t>Chile</a:t>
            </a:r>
            <a:r>
              <a:rPr lang="ca-ES" sz="1800" dirty="0">
                <a:solidFill>
                  <a:schemeClr val="tx2"/>
                </a:solidFill>
              </a:rPr>
              <a:t> (2006)</a:t>
            </a:r>
          </a:p>
          <a:p>
            <a:pPr marL="1257300" lvl="2" indent="-342900" algn="l"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Ø"/>
            </a:pPr>
            <a:r>
              <a:rPr lang="ca-ES" sz="2000" dirty="0">
                <a:solidFill>
                  <a:schemeClr val="tx1"/>
                </a:solidFill>
              </a:rPr>
              <a:t>Tribunal Europeu de Drets Humans</a:t>
            </a:r>
          </a:p>
          <a:p>
            <a:pPr marL="1714500" lvl="3" indent="-342900" algn="l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a-ES" sz="1800" dirty="0">
                <a:solidFill>
                  <a:schemeClr val="tx2"/>
                </a:solidFill>
              </a:rPr>
              <a:t>Guerra i altres c. Itàlia (1998)</a:t>
            </a:r>
          </a:p>
          <a:p>
            <a:pPr marL="1714500" lvl="3" indent="-342900" algn="l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a-ES" sz="1800" dirty="0">
                <a:solidFill>
                  <a:schemeClr val="tx2"/>
                </a:solidFill>
              </a:rPr>
              <a:t>Di </a:t>
            </a:r>
            <a:r>
              <a:rPr lang="ca-ES" sz="1800" dirty="0" err="1">
                <a:solidFill>
                  <a:schemeClr val="tx2"/>
                </a:solidFill>
              </a:rPr>
              <a:t>Sarno</a:t>
            </a:r>
            <a:r>
              <a:rPr lang="ca-ES" sz="1800" dirty="0">
                <a:solidFill>
                  <a:schemeClr val="tx2"/>
                </a:solidFill>
              </a:rPr>
              <a:t> i altres c. Itàlia (2012)</a:t>
            </a:r>
          </a:p>
          <a:p>
            <a:pPr marL="1257300" lvl="2" indent="-342900" algn="l"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Ø"/>
            </a:pPr>
            <a:r>
              <a:rPr lang="ca-ES" sz="2000" dirty="0">
                <a:solidFill>
                  <a:schemeClr val="tx1"/>
                </a:solidFill>
              </a:rPr>
              <a:t>Comissió Africana de Drets Humans i dels Pobles</a:t>
            </a:r>
          </a:p>
          <a:p>
            <a:pPr marL="1714500" lvl="3" indent="-342900" algn="l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a-ES" sz="1800" dirty="0">
                <a:solidFill>
                  <a:schemeClr val="tx2"/>
                </a:solidFill>
              </a:rPr>
              <a:t>Centre d’acció per als drets socials i econòmics c. Nigèria (2001)</a:t>
            </a:r>
          </a:p>
          <a:p>
            <a:pPr marL="514350" lvl="0" indent="-514350" algn="l">
              <a:spcAft>
                <a:spcPts val="1200"/>
              </a:spcAft>
              <a:buClr>
                <a:schemeClr val="accent2"/>
              </a:buClr>
              <a:buFont typeface="+mj-lt"/>
              <a:buAutoNum type="arabicPeriod" startAt="5"/>
            </a:pPr>
            <a:endParaRPr lang="es-ES_tradnl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2476" y="6483048"/>
            <a:ext cx="8055429" cy="238428"/>
          </a:xfrm>
        </p:spPr>
        <p:txBody>
          <a:bodyPr/>
          <a:lstStyle/>
          <a:p>
            <a:r>
              <a:rPr lang="es-ES" dirty="0" err="1">
                <a:solidFill>
                  <a:srgbClr val="1F497D"/>
                </a:solidFill>
              </a:rPr>
              <a:t>Jornades</a:t>
            </a:r>
            <a:r>
              <a:rPr lang="es-ES" dirty="0">
                <a:solidFill>
                  <a:srgbClr val="1F497D"/>
                </a:solidFill>
              </a:rPr>
              <a:t> </a:t>
            </a:r>
            <a:r>
              <a:rPr lang="es-ES" dirty="0" err="1">
                <a:solidFill>
                  <a:srgbClr val="1F497D"/>
                </a:solidFill>
              </a:rPr>
              <a:t>Formatives</a:t>
            </a:r>
            <a:r>
              <a:rPr lang="es-ES" dirty="0">
                <a:solidFill>
                  <a:srgbClr val="1F497D"/>
                </a:solidFill>
              </a:rPr>
              <a:t> per a la </a:t>
            </a:r>
            <a:r>
              <a:rPr lang="es-ES" dirty="0" err="1">
                <a:solidFill>
                  <a:srgbClr val="1F497D"/>
                </a:solidFill>
              </a:rPr>
              <a:t>Participació</a:t>
            </a:r>
            <a:r>
              <a:rPr lang="es-ES" dirty="0">
                <a:solidFill>
                  <a:srgbClr val="1F497D"/>
                </a:solidFill>
              </a:rPr>
              <a:t> Pública en la Defensa del </a:t>
            </a:r>
            <a:r>
              <a:rPr lang="es-ES" dirty="0" err="1">
                <a:solidFill>
                  <a:srgbClr val="1F497D"/>
                </a:solidFill>
              </a:rPr>
              <a:t>Medi</a:t>
            </a:r>
            <a:r>
              <a:rPr lang="es-ES" dirty="0">
                <a:solidFill>
                  <a:srgbClr val="1F497D"/>
                </a:solidFill>
              </a:rPr>
              <a:t> </a:t>
            </a:r>
            <a:r>
              <a:rPr lang="es-ES" dirty="0" err="1">
                <a:solidFill>
                  <a:srgbClr val="1F497D"/>
                </a:solidFill>
              </a:rPr>
              <a:t>Ambient</a:t>
            </a:r>
            <a:r>
              <a:rPr lang="es-ES" dirty="0">
                <a:solidFill>
                  <a:srgbClr val="1F497D"/>
                </a:solidFill>
              </a:rPr>
              <a:t> – 8 </a:t>
            </a:r>
            <a:r>
              <a:rPr lang="es-ES" dirty="0" err="1">
                <a:solidFill>
                  <a:srgbClr val="1F497D"/>
                </a:solidFill>
              </a:rPr>
              <a:t>novembre</a:t>
            </a:r>
            <a:r>
              <a:rPr lang="es-ES" dirty="0">
                <a:solidFill>
                  <a:srgbClr val="1F497D"/>
                </a:solidFill>
              </a:rPr>
              <a:t> 2021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78189" y="509664"/>
            <a:ext cx="8478763" cy="651480"/>
          </a:xfrm>
        </p:spPr>
        <p:txBody>
          <a:bodyPr>
            <a:noAutofit/>
          </a:bodyPr>
          <a:lstStyle/>
          <a:p>
            <a:pPr algn="r"/>
            <a:r>
              <a:rPr lang="ca-ES" sz="3200" b="1" dirty="0">
                <a:solidFill>
                  <a:schemeClr val="accent5">
                    <a:lumMod val="75000"/>
                  </a:schemeClr>
                </a:solidFill>
              </a:rPr>
              <a:t>El reconeixement del dret a la participació pública en el dret internacional</a:t>
            </a:r>
          </a:p>
        </p:txBody>
      </p:sp>
    </p:spTree>
    <p:extLst>
      <p:ext uri="{BB962C8B-B14F-4D97-AF65-F5344CB8AC3E}">
        <p14:creationId xmlns:p14="http://schemas.microsoft.com/office/powerpoint/2010/main" val="3968553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1524" y="1563328"/>
            <a:ext cx="7955428" cy="4919719"/>
          </a:xfrm>
        </p:spPr>
        <p:txBody>
          <a:bodyPr>
            <a:noAutofit/>
          </a:bodyPr>
          <a:lstStyle/>
          <a:p>
            <a:pPr marL="514350" lvl="0" indent="-514350" algn="l">
              <a:spcAft>
                <a:spcPts val="12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ca-ES" sz="2800" b="1" dirty="0">
                <a:solidFill>
                  <a:schemeClr val="tx2"/>
                </a:solidFill>
              </a:rPr>
              <a:t>El perquè de la participació pública en qüestions mediambientals</a:t>
            </a:r>
          </a:p>
          <a:p>
            <a:pPr marL="514350" indent="-514350" algn="l">
              <a:spcAft>
                <a:spcPts val="12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ca-ES" sz="2800" b="1" dirty="0">
                <a:solidFill>
                  <a:schemeClr val="tx2"/>
                </a:solidFill>
              </a:rPr>
              <a:t>El reconeixement del dret a la participació pública en el dret internacional</a:t>
            </a:r>
          </a:p>
          <a:p>
            <a:pPr marL="971550" lvl="1" indent="-514350" algn="l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a-ES" sz="2400" dirty="0">
                <a:solidFill>
                  <a:schemeClr val="tx2"/>
                </a:solidFill>
              </a:rPr>
              <a:t>El Conveni </a:t>
            </a:r>
            <a:r>
              <a:rPr lang="ca-ES" sz="2400" dirty="0" err="1">
                <a:solidFill>
                  <a:schemeClr val="tx2"/>
                </a:solidFill>
              </a:rPr>
              <a:t>d’Aarhus</a:t>
            </a:r>
            <a:endParaRPr lang="ca-ES" sz="2400" dirty="0">
              <a:solidFill>
                <a:schemeClr val="tx2"/>
              </a:solidFill>
            </a:endParaRPr>
          </a:p>
          <a:p>
            <a:pPr marL="514350" indent="-514350" algn="l">
              <a:spcAft>
                <a:spcPts val="12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ca-ES" sz="2800" b="1" dirty="0">
                <a:solidFill>
                  <a:schemeClr val="tx2"/>
                </a:solidFill>
              </a:rPr>
              <a:t>L’exercici del dret a la participació pública en l’àmbit internacional</a:t>
            </a:r>
          </a:p>
          <a:p>
            <a:pPr marL="514350" lvl="0" indent="-514350" algn="l">
              <a:spcAft>
                <a:spcPts val="1200"/>
              </a:spcAft>
              <a:buClr>
                <a:schemeClr val="accent2"/>
              </a:buClr>
              <a:buFont typeface="+mj-lt"/>
              <a:buAutoNum type="arabicPeriod"/>
            </a:pPr>
            <a:endParaRPr lang="ca-E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2476" y="6483048"/>
            <a:ext cx="8055429" cy="238428"/>
          </a:xfrm>
        </p:spPr>
        <p:txBody>
          <a:bodyPr/>
          <a:lstStyle/>
          <a:p>
            <a:r>
              <a:rPr lang="es-ES" dirty="0" err="1">
                <a:solidFill>
                  <a:srgbClr val="1F497D"/>
                </a:solidFill>
              </a:rPr>
              <a:t>Jornades</a:t>
            </a:r>
            <a:r>
              <a:rPr lang="es-ES" dirty="0">
                <a:solidFill>
                  <a:srgbClr val="1F497D"/>
                </a:solidFill>
              </a:rPr>
              <a:t> </a:t>
            </a:r>
            <a:r>
              <a:rPr lang="es-ES" dirty="0" err="1">
                <a:solidFill>
                  <a:srgbClr val="1F497D"/>
                </a:solidFill>
              </a:rPr>
              <a:t>Formatives</a:t>
            </a:r>
            <a:r>
              <a:rPr lang="es-ES" dirty="0">
                <a:solidFill>
                  <a:srgbClr val="1F497D"/>
                </a:solidFill>
              </a:rPr>
              <a:t> per a la </a:t>
            </a:r>
            <a:r>
              <a:rPr lang="es-ES" dirty="0" err="1">
                <a:solidFill>
                  <a:srgbClr val="1F497D"/>
                </a:solidFill>
              </a:rPr>
              <a:t>Participació</a:t>
            </a:r>
            <a:r>
              <a:rPr lang="es-ES" dirty="0">
                <a:solidFill>
                  <a:srgbClr val="1F497D"/>
                </a:solidFill>
              </a:rPr>
              <a:t> Pública en la Defensa del </a:t>
            </a:r>
            <a:r>
              <a:rPr lang="es-ES" dirty="0" err="1">
                <a:solidFill>
                  <a:srgbClr val="1F497D"/>
                </a:solidFill>
              </a:rPr>
              <a:t>Medi</a:t>
            </a:r>
            <a:r>
              <a:rPr lang="es-ES" dirty="0">
                <a:solidFill>
                  <a:srgbClr val="1F497D"/>
                </a:solidFill>
              </a:rPr>
              <a:t> </a:t>
            </a:r>
            <a:r>
              <a:rPr lang="es-ES" dirty="0" err="1">
                <a:solidFill>
                  <a:srgbClr val="1F497D"/>
                </a:solidFill>
              </a:rPr>
              <a:t>Ambient</a:t>
            </a:r>
            <a:r>
              <a:rPr lang="es-ES" dirty="0">
                <a:solidFill>
                  <a:srgbClr val="1F497D"/>
                </a:solidFill>
              </a:rPr>
              <a:t> – 8 </a:t>
            </a:r>
            <a:r>
              <a:rPr lang="es-ES" dirty="0" err="1">
                <a:solidFill>
                  <a:srgbClr val="1F497D"/>
                </a:solidFill>
              </a:rPr>
              <a:t>novembre</a:t>
            </a:r>
            <a:r>
              <a:rPr lang="es-ES" dirty="0">
                <a:solidFill>
                  <a:srgbClr val="1F497D"/>
                </a:solidFill>
              </a:rPr>
              <a:t> 2021</a:t>
            </a:r>
            <a:endParaRPr lang="en-US" sz="1000" dirty="0">
              <a:solidFill>
                <a:srgbClr val="1F497D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78189" y="509664"/>
            <a:ext cx="8478763" cy="651480"/>
          </a:xfrm>
        </p:spPr>
        <p:txBody>
          <a:bodyPr>
            <a:noAutofit/>
          </a:bodyPr>
          <a:lstStyle/>
          <a:p>
            <a:pPr algn="r"/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</a:rPr>
              <a:t>Contingut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 de la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</a:rPr>
              <a:t>sessió</a:t>
            </a:r>
            <a:endParaRPr lang="en-U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9651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1524" y="1520603"/>
            <a:ext cx="7955428" cy="4827733"/>
          </a:xfrm>
        </p:spPr>
        <p:txBody>
          <a:bodyPr>
            <a:noAutofit/>
          </a:bodyPr>
          <a:lstStyle/>
          <a:p>
            <a:pPr marL="342900" lvl="0" indent="-342900" algn="l"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v"/>
            </a:pPr>
            <a:r>
              <a:rPr lang="ca-ES" sz="2800" dirty="0">
                <a:solidFill>
                  <a:schemeClr val="tx2"/>
                </a:solidFill>
              </a:rPr>
              <a:t>Accés a la informació</a:t>
            </a:r>
          </a:p>
          <a:p>
            <a:pPr marL="342900" lvl="0" indent="-342900" algn="l"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v"/>
            </a:pPr>
            <a:r>
              <a:rPr lang="ca-ES" sz="2800" dirty="0">
                <a:solidFill>
                  <a:schemeClr val="tx2"/>
                </a:solidFill>
              </a:rPr>
              <a:t>Participació en mecanismes de decisió</a:t>
            </a:r>
          </a:p>
          <a:p>
            <a:pPr marL="800100" lvl="1" indent="-342900" algn="l"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v"/>
            </a:pPr>
            <a:r>
              <a:rPr lang="ca-ES" sz="2400" dirty="0">
                <a:solidFill>
                  <a:schemeClr val="tx2"/>
                </a:solidFill>
              </a:rPr>
              <a:t>Presència d’observadors a les reunions</a:t>
            </a:r>
          </a:p>
          <a:p>
            <a:pPr marL="800100" lvl="1" indent="-342900" algn="l"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v"/>
            </a:pPr>
            <a:r>
              <a:rPr lang="ca-ES" sz="2400" dirty="0">
                <a:solidFill>
                  <a:schemeClr val="tx2"/>
                </a:solidFill>
              </a:rPr>
              <a:t>Presentació de documents i intervencions en plenari</a:t>
            </a:r>
          </a:p>
          <a:p>
            <a:pPr marL="800100" lvl="1" indent="-342900" algn="l"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v"/>
            </a:pPr>
            <a:r>
              <a:rPr lang="ca-ES" sz="2400" dirty="0">
                <a:solidFill>
                  <a:schemeClr val="tx2"/>
                </a:solidFill>
              </a:rPr>
              <a:t>Altres vies de participació: Banc Mundial, etc.</a:t>
            </a:r>
          </a:p>
          <a:p>
            <a:pPr marL="342900" lvl="0" indent="-342900" algn="l"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v"/>
            </a:pPr>
            <a:r>
              <a:rPr lang="ca-ES" sz="2800" dirty="0">
                <a:solidFill>
                  <a:schemeClr val="tx2"/>
                </a:solidFill>
              </a:rPr>
              <a:t>Accés a la justícia</a:t>
            </a:r>
          </a:p>
          <a:p>
            <a:pPr marL="800100" lvl="1" indent="-342900" algn="l">
              <a:spcAft>
                <a:spcPts val="12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ca-ES" sz="2400" dirty="0">
                <a:solidFill>
                  <a:schemeClr val="tx2"/>
                </a:solidFill>
              </a:rPr>
              <a:t>Tribunals de drets humans</a:t>
            </a:r>
          </a:p>
          <a:p>
            <a:pPr marL="800100" lvl="1" indent="-342900" algn="l">
              <a:spcAft>
                <a:spcPts val="12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ca-ES" sz="2400" i="1" dirty="0" err="1">
                <a:solidFill>
                  <a:schemeClr val="tx2"/>
                </a:solidFill>
              </a:rPr>
              <a:t>Amicus</a:t>
            </a:r>
            <a:r>
              <a:rPr lang="ca-ES" sz="2400" i="1" dirty="0">
                <a:solidFill>
                  <a:schemeClr val="tx2"/>
                </a:solidFill>
              </a:rPr>
              <a:t> </a:t>
            </a:r>
            <a:r>
              <a:rPr lang="ca-ES" sz="2400" i="1" dirty="0" err="1">
                <a:solidFill>
                  <a:schemeClr val="tx2"/>
                </a:solidFill>
              </a:rPr>
              <a:t>curiae</a:t>
            </a:r>
            <a:endParaRPr lang="ca-ES" sz="2400" i="1" dirty="0">
              <a:solidFill>
                <a:schemeClr val="tx2"/>
              </a:solidFill>
            </a:endParaRPr>
          </a:p>
          <a:p>
            <a:pPr lvl="0" algn="l">
              <a:spcAft>
                <a:spcPts val="1200"/>
              </a:spcAft>
              <a:buClr>
                <a:schemeClr val="accent2"/>
              </a:buClr>
            </a:pPr>
            <a:endParaRPr lang="es-ES_tradnl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2476" y="6483048"/>
            <a:ext cx="8055429" cy="238428"/>
          </a:xfrm>
        </p:spPr>
        <p:txBody>
          <a:bodyPr/>
          <a:lstStyle/>
          <a:p>
            <a:r>
              <a:rPr lang="es-ES" dirty="0" err="1">
                <a:solidFill>
                  <a:srgbClr val="1F497D"/>
                </a:solidFill>
              </a:rPr>
              <a:t>Jornades</a:t>
            </a:r>
            <a:r>
              <a:rPr lang="es-ES" dirty="0">
                <a:solidFill>
                  <a:srgbClr val="1F497D"/>
                </a:solidFill>
              </a:rPr>
              <a:t> </a:t>
            </a:r>
            <a:r>
              <a:rPr lang="es-ES" dirty="0" err="1">
                <a:solidFill>
                  <a:srgbClr val="1F497D"/>
                </a:solidFill>
              </a:rPr>
              <a:t>Formatives</a:t>
            </a:r>
            <a:r>
              <a:rPr lang="es-ES" dirty="0">
                <a:solidFill>
                  <a:srgbClr val="1F497D"/>
                </a:solidFill>
              </a:rPr>
              <a:t> per a la </a:t>
            </a:r>
            <a:r>
              <a:rPr lang="es-ES" dirty="0" err="1">
                <a:solidFill>
                  <a:srgbClr val="1F497D"/>
                </a:solidFill>
              </a:rPr>
              <a:t>Participació</a:t>
            </a:r>
            <a:r>
              <a:rPr lang="es-ES" dirty="0">
                <a:solidFill>
                  <a:srgbClr val="1F497D"/>
                </a:solidFill>
              </a:rPr>
              <a:t> Pública en la Defensa del </a:t>
            </a:r>
            <a:r>
              <a:rPr lang="es-ES" dirty="0" err="1">
                <a:solidFill>
                  <a:srgbClr val="1F497D"/>
                </a:solidFill>
              </a:rPr>
              <a:t>Medi</a:t>
            </a:r>
            <a:r>
              <a:rPr lang="es-ES" dirty="0">
                <a:solidFill>
                  <a:srgbClr val="1F497D"/>
                </a:solidFill>
              </a:rPr>
              <a:t> </a:t>
            </a:r>
            <a:r>
              <a:rPr lang="es-ES" dirty="0" err="1">
                <a:solidFill>
                  <a:srgbClr val="1F497D"/>
                </a:solidFill>
              </a:rPr>
              <a:t>Ambient</a:t>
            </a:r>
            <a:r>
              <a:rPr lang="es-ES" dirty="0">
                <a:solidFill>
                  <a:srgbClr val="1F497D"/>
                </a:solidFill>
              </a:rPr>
              <a:t> – 8 </a:t>
            </a:r>
            <a:r>
              <a:rPr lang="es-ES" dirty="0" err="1">
                <a:solidFill>
                  <a:srgbClr val="1F497D"/>
                </a:solidFill>
              </a:rPr>
              <a:t>novembre</a:t>
            </a:r>
            <a:r>
              <a:rPr lang="es-ES" dirty="0">
                <a:solidFill>
                  <a:srgbClr val="1F497D"/>
                </a:solidFill>
              </a:rPr>
              <a:t> 2021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78189" y="509664"/>
            <a:ext cx="8478763" cy="651480"/>
          </a:xfrm>
        </p:spPr>
        <p:txBody>
          <a:bodyPr>
            <a:noAutofit/>
          </a:bodyPr>
          <a:lstStyle/>
          <a:p>
            <a:pPr algn="r"/>
            <a:r>
              <a:rPr lang="ca-ES" sz="3200" b="1" dirty="0">
                <a:solidFill>
                  <a:schemeClr val="accent5">
                    <a:lumMod val="75000"/>
                  </a:schemeClr>
                </a:solidFill>
              </a:rPr>
              <a:t>L’exercici del dret a la participació pública en l’àmbit internacional</a:t>
            </a:r>
          </a:p>
        </p:txBody>
      </p:sp>
    </p:spTree>
    <p:extLst>
      <p:ext uri="{BB962C8B-B14F-4D97-AF65-F5344CB8AC3E}">
        <p14:creationId xmlns:p14="http://schemas.microsoft.com/office/powerpoint/2010/main" val="426485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1524" y="1745351"/>
            <a:ext cx="7955428" cy="4602985"/>
          </a:xfrm>
        </p:spPr>
        <p:txBody>
          <a:bodyPr>
            <a:noAutofit/>
          </a:bodyPr>
          <a:lstStyle/>
          <a:p>
            <a:pPr marL="342900" indent="-342900" algn="l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a-ES" sz="2000" dirty="0">
                <a:solidFill>
                  <a:srgbClr val="595959"/>
                </a:solidFill>
              </a:rPr>
              <a:t>Conveni sobre l'accés a la informació́, la participació́ del públic en la presa de decisions i l'accés a la justícia en matèria de medi ambient (Conveni </a:t>
            </a:r>
            <a:r>
              <a:rPr lang="ca-ES" sz="2000" dirty="0" err="1">
                <a:solidFill>
                  <a:srgbClr val="595959"/>
                </a:solidFill>
              </a:rPr>
              <a:t>d’Århus</a:t>
            </a:r>
            <a:r>
              <a:rPr lang="ca-ES" sz="2000" dirty="0">
                <a:solidFill>
                  <a:srgbClr val="595959"/>
                </a:solidFill>
              </a:rPr>
              <a:t>). Directiva 2003/4/CE i Directiva 2003/35/CE del Parlament Europeu i del Consell. Generalitat de Catalunya, Col·lecció́ documents; 15, ISBN 84-393-7088-1 (2006).</a:t>
            </a:r>
          </a:p>
          <a:p>
            <a:pPr marL="342900" indent="-342900" algn="l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a-ES" sz="2000" dirty="0">
                <a:solidFill>
                  <a:srgbClr val="595959"/>
                </a:solidFill>
                <a:hlinkClick r:id="rId3"/>
              </a:rPr>
              <a:t>Conveni d’Aarhus</a:t>
            </a:r>
            <a:endParaRPr lang="ca-ES" sz="2000" dirty="0">
              <a:solidFill>
                <a:srgbClr val="595959"/>
              </a:solidFill>
            </a:endParaRPr>
          </a:p>
          <a:p>
            <a:pPr marL="342900" indent="-342900" algn="l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a-ES" sz="2000" dirty="0">
                <a:solidFill>
                  <a:srgbClr val="595959"/>
                </a:solidFill>
                <a:hlinkClick r:id="rId4"/>
              </a:rPr>
              <a:t>Decisió </a:t>
            </a:r>
            <a:r>
              <a:rPr lang="en-GB" sz="2000" dirty="0">
                <a:hlinkClick r:id="rId4"/>
              </a:rPr>
              <a:t>VII/9 </a:t>
            </a:r>
            <a:r>
              <a:rPr lang="en-GB" sz="2000" dirty="0" err="1">
                <a:hlinkClick r:id="rId4"/>
              </a:rPr>
              <a:t>sobre</a:t>
            </a:r>
            <a:r>
              <a:rPr lang="en-GB" sz="2000" dirty="0">
                <a:hlinkClick r:id="rId4"/>
              </a:rPr>
              <a:t> un </a:t>
            </a:r>
            <a:r>
              <a:rPr lang="en-GB" sz="2000" dirty="0" err="1">
                <a:hlinkClick r:id="rId4"/>
              </a:rPr>
              <a:t>mecanisme</a:t>
            </a:r>
            <a:r>
              <a:rPr lang="en-GB" sz="2000" dirty="0">
                <a:hlinkClick r:id="rId4"/>
              </a:rPr>
              <a:t> de </a:t>
            </a:r>
            <a:r>
              <a:rPr lang="en-GB" sz="2000" dirty="0" err="1">
                <a:hlinkClick r:id="rId4"/>
              </a:rPr>
              <a:t>ràpida</a:t>
            </a:r>
            <a:r>
              <a:rPr lang="en-GB" sz="2000" dirty="0">
                <a:hlinkClick r:id="rId4"/>
              </a:rPr>
              <a:t> </a:t>
            </a:r>
            <a:r>
              <a:rPr lang="en-GB" sz="2000" dirty="0" err="1">
                <a:hlinkClick r:id="rId4"/>
              </a:rPr>
              <a:t>resposta</a:t>
            </a:r>
            <a:r>
              <a:rPr lang="en-GB" sz="2000" dirty="0">
                <a:hlinkClick r:id="rId4"/>
              </a:rPr>
              <a:t> </a:t>
            </a:r>
            <a:r>
              <a:rPr lang="en-GB" sz="2000" dirty="0" err="1">
                <a:hlinkClick r:id="rId4"/>
              </a:rPr>
              <a:t>sobre</a:t>
            </a:r>
            <a:r>
              <a:rPr lang="en-GB" sz="2000" dirty="0">
                <a:hlinkClick r:id="rId4"/>
              </a:rPr>
              <a:t> </a:t>
            </a:r>
            <a:r>
              <a:rPr lang="en-GB" sz="2000" dirty="0" err="1">
                <a:hlinkClick r:id="rId4"/>
              </a:rPr>
              <a:t>defensors</a:t>
            </a:r>
            <a:r>
              <a:rPr lang="en-GB" sz="2000" dirty="0">
                <a:hlinkClick r:id="rId4"/>
              </a:rPr>
              <a:t> </a:t>
            </a:r>
            <a:r>
              <a:rPr lang="en-GB" sz="2000" dirty="0" err="1">
                <a:hlinkClick r:id="rId4"/>
              </a:rPr>
              <a:t>ambientals</a:t>
            </a:r>
            <a:endParaRPr lang="ca-ES" sz="2000" dirty="0">
              <a:solidFill>
                <a:srgbClr val="595959"/>
              </a:solidFill>
            </a:endParaRPr>
          </a:p>
          <a:p>
            <a:pPr marL="342900" indent="-342900" algn="l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rgbClr val="595959"/>
                </a:solidFill>
              </a:rPr>
              <a:t>Resolució</a:t>
            </a:r>
            <a:r>
              <a:rPr lang="en-GB" sz="2000" dirty="0">
                <a:solidFill>
                  <a:srgbClr val="595959"/>
                </a:solidFill>
              </a:rPr>
              <a:t> del </a:t>
            </a:r>
            <a:r>
              <a:rPr lang="en-GB" sz="2000" dirty="0" err="1">
                <a:solidFill>
                  <a:srgbClr val="595959"/>
                </a:solidFill>
              </a:rPr>
              <a:t>Consell</a:t>
            </a:r>
            <a:r>
              <a:rPr lang="en-GB" sz="2000" dirty="0">
                <a:solidFill>
                  <a:srgbClr val="595959"/>
                </a:solidFill>
              </a:rPr>
              <a:t> de </a:t>
            </a:r>
            <a:r>
              <a:rPr lang="en-GB" sz="2000" dirty="0" err="1">
                <a:solidFill>
                  <a:srgbClr val="595959"/>
                </a:solidFill>
              </a:rPr>
              <a:t>Drets</a:t>
            </a:r>
            <a:r>
              <a:rPr lang="en-GB" sz="2000" dirty="0">
                <a:solidFill>
                  <a:srgbClr val="595959"/>
                </a:solidFill>
              </a:rPr>
              <a:t> Humans de NNUU </a:t>
            </a:r>
            <a:r>
              <a:rPr lang="en-GB" sz="2000" dirty="0" err="1">
                <a:solidFill>
                  <a:srgbClr val="595959"/>
                </a:solidFill>
              </a:rPr>
              <a:t>sobre</a:t>
            </a:r>
            <a:r>
              <a:rPr lang="en-GB" sz="2000" dirty="0">
                <a:solidFill>
                  <a:srgbClr val="595959"/>
                </a:solidFill>
              </a:rPr>
              <a:t> el </a:t>
            </a:r>
            <a:r>
              <a:rPr lang="en-GB" sz="2000" dirty="0" err="1">
                <a:solidFill>
                  <a:srgbClr val="595959"/>
                </a:solidFill>
              </a:rPr>
              <a:t>dret</a:t>
            </a:r>
            <a:r>
              <a:rPr lang="en-GB" sz="2000" dirty="0">
                <a:solidFill>
                  <a:srgbClr val="595959"/>
                </a:solidFill>
              </a:rPr>
              <a:t> al </a:t>
            </a:r>
            <a:r>
              <a:rPr lang="en-GB" sz="2000" dirty="0" err="1">
                <a:solidFill>
                  <a:srgbClr val="595959"/>
                </a:solidFill>
              </a:rPr>
              <a:t>medi</a:t>
            </a:r>
            <a:r>
              <a:rPr lang="en-GB" sz="2000" dirty="0">
                <a:solidFill>
                  <a:srgbClr val="595959"/>
                </a:solidFill>
              </a:rPr>
              <a:t> ambient (</a:t>
            </a:r>
            <a:r>
              <a:rPr lang="en-GB" sz="2000" dirty="0">
                <a:solidFill>
                  <a:srgbClr val="595959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A/HRC/48/L.23/Rev.1</a:t>
            </a:r>
            <a:r>
              <a:rPr lang="en-GB" sz="2000" dirty="0">
                <a:solidFill>
                  <a:srgbClr val="595959"/>
                </a:solidFill>
              </a:rPr>
              <a:t>)</a:t>
            </a:r>
          </a:p>
          <a:p>
            <a:pPr marL="342900" indent="-342900" algn="l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a-ES" sz="2000" dirty="0">
                <a:solidFill>
                  <a:srgbClr val="595959"/>
                </a:solidFill>
              </a:rPr>
              <a:t>La participació pública en els procediments administratius ambientals, Viena edicions (2002).</a:t>
            </a:r>
          </a:p>
          <a:p>
            <a:pPr lvl="0" algn="l">
              <a:spcAft>
                <a:spcPts val="1200"/>
              </a:spcAft>
              <a:buClr>
                <a:schemeClr val="accent2"/>
              </a:buClr>
            </a:pPr>
            <a:endParaRPr lang="es-ES_tradnl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2476" y="6483048"/>
            <a:ext cx="8055429" cy="238428"/>
          </a:xfrm>
        </p:spPr>
        <p:txBody>
          <a:bodyPr/>
          <a:lstStyle/>
          <a:p>
            <a:r>
              <a:rPr lang="es-ES" dirty="0" err="1">
                <a:solidFill>
                  <a:srgbClr val="1F497D"/>
                </a:solidFill>
              </a:rPr>
              <a:t>Jornades</a:t>
            </a:r>
            <a:r>
              <a:rPr lang="es-ES" dirty="0">
                <a:solidFill>
                  <a:srgbClr val="1F497D"/>
                </a:solidFill>
              </a:rPr>
              <a:t> </a:t>
            </a:r>
            <a:r>
              <a:rPr lang="es-ES" dirty="0" err="1">
                <a:solidFill>
                  <a:srgbClr val="1F497D"/>
                </a:solidFill>
              </a:rPr>
              <a:t>Formatives</a:t>
            </a:r>
            <a:r>
              <a:rPr lang="es-ES" dirty="0">
                <a:solidFill>
                  <a:srgbClr val="1F497D"/>
                </a:solidFill>
              </a:rPr>
              <a:t> per a la </a:t>
            </a:r>
            <a:r>
              <a:rPr lang="es-ES" dirty="0" err="1">
                <a:solidFill>
                  <a:srgbClr val="1F497D"/>
                </a:solidFill>
              </a:rPr>
              <a:t>Participació</a:t>
            </a:r>
            <a:r>
              <a:rPr lang="es-ES" dirty="0">
                <a:solidFill>
                  <a:srgbClr val="1F497D"/>
                </a:solidFill>
              </a:rPr>
              <a:t> Pública en la Defensa del </a:t>
            </a:r>
            <a:r>
              <a:rPr lang="es-ES" dirty="0" err="1">
                <a:solidFill>
                  <a:srgbClr val="1F497D"/>
                </a:solidFill>
              </a:rPr>
              <a:t>Medi</a:t>
            </a:r>
            <a:r>
              <a:rPr lang="es-ES" dirty="0">
                <a:solidFill>
                  <a:srgbClr val="1F497D"/>
                </a:solidFill>
              </a:rPr>
              <a:t> </a:t>
            </a:r>
            <a:r>
              <a:rPr lang="es-ES" dirty="0" err="1">
                <a:solidFill>
                  <a:srgbClr val="1F497D"/>
                </a:solidFill>
              </a:rPr>
              <a:t>Ambient</a:t>
            </a:r>
            <a:r>
              <a:rPr lang="es-ES" dirty="0">
                <a:solidFill>
                  <a:srgbClr val="1F497D"/>
                </a:solidFill>
              </a:rPr>
              <a:t> – 8 </a:t>
            </a:r>
            <a:r>
              <a:rPr lang="es-ES" dirty="0" err="1">
                <a:solidFill>
                  <a:srgbClr val="1F497D"/>
                </a:solidFill>
              </a:rPr>
              <a:t>novembre</a:t>
            </a:r>
            <a:r>
              <a:rPr lang="es-ES" dirty="0">
                <a:solidFill>
                  <a:srgbClr val="1F497D"/>
                </a:solidFill>
              </a:rPr>
              <a:t> 2021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78189" y="509664"/>
            <a:ext cx="8478763" cy="651480"/>
          </a:xfrm>
        </p:spPr>
        <p:txBody>
          <a:bodyPr>
            <a:noAutofit/>
          </a:bodyPr>
          <a:lstStyle/>
          <a:p>
            <a:pPr algn="r"/>
            <a:r>
              <a:rPr lang="ca-ES" sz="3200" b="1" dirty="0">
                <a:solidFill>
                  <a:schemeClr val="accent5">
                    <a:lumMod val="75000"/>
                  </a:schemeClr>
                </a:solidFill>
              </a:rPr>
              <a:t>Recursos</a:t>
            </a:r>
          </a:p>
        </p:txBody>
      </p:sp>
    </p:spTree>
    <p:extLst>
      <p:ext uri="{BB962C8B-B14F-4D97-AF65-F5344CB8AC3E}">
        <p14:creationId xmlns:p14="http://schemas.microsoft.com/office/powerpoint/2010/main" val="3337438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1524" y="1801757"/>
            <a:ext cx="7955428" cy="4546579"/>
          </a:xfrm>
        </p:spPr>
        <p:txBody>
          <a:bodyPr>
            <a:noAutofit/>
          </a:bodyPr>
          <a:lstStyle/>
          <a:p>
            <a:pPr marL="514350" lvl="0" indent="-514350" algn="l">
              <a:spcAft>
                <a:spcPts val="12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ca-ES" sz="2800" b="1" dirty="0">
                <a:solidFill>
                  <a:schemeClr val="tx2"/>
                </a:solidFill>
              </a:rPr>
              <a:t>Què s’entén per participació pública?</a:t>
            </a:r>
          </a:p>
          <a:p>
            <a:pPr marL="1257300" lvl="2" indent="-342900" algn="l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a-ES" sz="2800" dirty="0">
                <a:solidFill>
                  <a:schemeClr val="accent5"/>
                </a:solidFill>
              </a:rPr>
              <a:t>Accés a la informació</a:t>
            </a:r>
          </a:p>
          <a:p>
            <a:pPr marL="1257300" lvl="2" indent="-342900" algn="l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a-ES" sz="2800" dirty="0">
                <a:solidFill>
                  <a:schemeClr val="tx2"/>
                </a:solidFill>
              </a:rPr>
              <a:t>Participació pública </a:t>
            </a:r>
          </a:p>
          <a:p>
            <a:pPr marL="1257300" lvl="2" indent="-342900" algn="l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a-ES" sz="2800" dirty="0">
                <a:solidFill>
                  <a:schemeClr val="accent3">
                    <a:lumMod val="75000"/>
                  </a:schemeClr>
                </a:solidFill>
              </a:rPr>
              <a:t>Accés a la justícia</a:t>
            </a:r>
          </a:p>
          <a:p>
            <a:pPr marL="514350" lvl="0" indent="-514350" algn="l">
              <a:spcBef>
                <a:spcPts val="1272"/>
              </a:spcBef>
              <a:spcAft>
                <a:spcPts val="12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ca-ES" sz="2800" b="1" dirty="0">
                <a:solidFill>
                  <a:schemeClr val="tx2"/>
                </a:solidFill>
              </a:rPr>
              <a:t>Fonaments de la participació pública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2476" y="6483048"/>
            <a:ext cx="8055429" cy="238428"/>
          </a:xfrm>
        </p:spPr>
        <p:txBody>
          <a:bodyPr/>
          <a:lstStyle/>
          <a:p>
            <a:r>
              <a:rPr lang="es-ES" dirty="0" err="1">
                <a:solidFill>
                  <a:srgbClr val="1F497D"/>
                </a:solidFill>
              </a:rPr>
              <a:t>Jornades</a:t>
            </a:r>
            <a:r>
              <a:rPr lang="es-ES" dirty="0">
                <a:solidFill>
                  <a:srgbClr val="1F497D"/>
                </a:solidFill>
              </a:rPr>
              <a:t> </a:t>
            </a:r>
            <a:r>
              <a:rPr lang="es-ES" dirty="0" err="1">
                <a:solidFill>
                  <a:srgbClr val="1F497D"/>
                </a:solidFill>
              </a:rPr>
              <a:t>Formatives</a:t>
            </a:r>
            <a:r>
              <a:rPr lang="es-ES" dirty="0">
                <a:solidFill>
                  <a:srgbClr val="1F497D"/>
                </a:solidFill>
              </a:rPr>
              <a:t> per a la </a:t>
            </a:r>
            <a:r>
              <a:rPr lang="es-ES" dirty="0" err="1">
                <a:solidFill>
                  <a:srgbClr val="1F497D"/>
                </a:solidFill>
              </a:rPr>
              <a:t>Participació</a:t>
            </a:r>
            <a:r>
              <a:rPr lang="es-ES" dirty="0">
                <a:solidFill>
                  <a:srgbClr val="1F497D"/>
                </a:solidFill>
              </a:rPr>
              <a:t> Pública en la Defensa del </a:t>
            </a:r>
            <a:r>
              <a:rPr lang="es-ES" dirty="0" err="1">
                <a:solidFill>
                  <a:srgbClr val="1F497D"/>
                </a:solidFill>
              </a:rPr>
              <a:t>Medi</a:t>
            </a:r>
            <a:r>
              <a:rPr lang="es-ES" dirty="0">
                <a:solidFill>
                  <a:srgbClr val="1F497D"/>
                </a:solidFill>
              </a:rPr>
              <a:t> </a:t>
            </a:r>
            <a:r>
              <a:rPr lang="es-ES" dirty="0" err="1">
                <a:solidFill>
                  <a:srgbClr val="1F497D"/>
                </a:solidFill>
              </a:rPr>
              <a:t>Ambient</a:t>
            </a:r>
            <a:r>
              <a:rPr lang="es-ES" dirty="0">
                <a:solidFill>
                  <a:srgbClr val="1F497D"/>
                </a:solidFill>
              </a:rPr>
              <a:t> – 8 </a:t>
            </a:r>
            <a:r>
              <a:rPr lang="es-ES" dirty="0" err="1">
                <a:solidFill>
                  <a:srgbClr val="1F497D"/>
                </a:solidFill>
              </a:rPr>
              <a:t>novembre</a:t>
            </a:r>
            <a:r>
              <a:rPr lang="es-ES" dirty="0">
                <a:solidFill>
                  <a:srgbClr val="1F497D"/>
                </a:solidFill>
              </a:rPr>
              <a:t> 2021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78189" y="509664"/>
            <a:ext cx="8478763" cy="651480"/>
          </a:xfrm>
        </p:spPr>
        <p:txBody>
          <a:bodyPr>
            <a:noAutofit/>
          </a:bodyPr>
          <a:lstStyle/>
          <a:p>
            <a:pPr algn="r"/>
            <a:r>
              <a:rPr lang="ca-ES" sz="3200" b="1" dirty="0">
                <a:solidFill>
                  <a:schemeClr val="accent5">
                    <a:lumMod val="75000"/>
                  </a:schemeClr>
                </a:solidFill>
              </a:rPr>
              <a:t>Participació pública: què i per què?</a:t>
            </a:r>
          </a:p>
        </p:txBody>
      </p:sp>
    </p:spTree>
    <p:extLst>
      <p:ext uri="{BB962C8B-B14F-4D97-AF65-F5344CB8AC3E}">
        <p14:creationId xmlns:p14="http://schemas.microsoft.com/office/powerpoint/2010/main" val="218449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1524" y="1563328"/>
            <a:ext cx="7955428" cy="4919719"/>
          </a:xfrm>
        </p:spPr>
        <p:txBody>
          <a:bodyPr>
            <a:noAutofit/>
          </a:bodyPr>
          <a:lstStyle/>
          <a:p>
            <a:pPr marL="514350" lvl="0" indent="-514350" algn="l">
              <a:spcAft>
                <a:spcPts val="12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ca-ES" sz="2400" b="1" dirty="0">
                <a:solidFill>
                  <a:schemeClr val="tx2"/>
                </a:solidFill>
              </a:rPr>
              <a:t>Principi 10, Declaració de Rio de 1992</a:t>
            </a:r>
          </a:p>
          <a:p>
            <a:pPr algn="l"/>
            <a:r>
              <a:rPr lang="ca-ES" sz="2400" dirty="0">
                <a:solidFill>
                  <a:schemeClr val="accent2"/>
                </a:solidFill>
              </a:rPr>
              <a:t>“</a:t>
            </a:r>
            <a:r>
              <a:rPr lang="ca-ES" sz="2000" dirty="0">
                <a:solidFill>
                  <a:schemeClr val="tx1"/>
                </a:solidFill>
              </a:rPr>
              <a:t>La millor manera de tractar les qüestions ambientals és amb la participació de tota la ciutadania interessada, al nivell corresponent. </a:t>
            </a:r>
          </a:p>
          <a:p>
            <a:pPr algn="l">
              <a:buClr>
                <a:schemeClr val="accent2"/>
              </a:buClr>
            </a:pPr>
            <a:r>
              <a:rPr lang="ca-ES" sz="2000" dirty="0">
                <a:solidFill>
                  <a:schemeClr val="tx1"/>
                </a:solidFill>
              </a:rPr>
              <a:t>En el pla nacional, tota persona hauria de tenir </a:t>
            </a:r>
            <a:r>
              <a:rPr lang="ca-ES" sz="2000" b="1" dirty="0">
                <a:solidFill>
                  <a:schemeClr val="accent2"/>
                </a:solidFill>
              </a:rPr>
              <a:t>accés adequat a la informació</a:t>
            </a:r>
            <a:r>
              <a:rPr lang="ca-ES" sz="2000" b="1" dirty="0">
                <a:solidFill>
                  <a:schemeClr val="tx1"/>
                </a:solidFill>
              </a:rPr>
              <a:t> </a:t>
            </a:r>
            <a:r>
              <a:rPr lang="ca-ES" sz="2000" dirty="0">
                <a:solidFill>
                  <a:schemeClr val="tx1"/>
                </a:solidFill>
              </a:rPr>
              <a:t>sobre el medi ambient de què disposin les autoritats públiques, inclosa la informació sobre els materials i les activitats que suposen perill a les seves comunitats, i també l'oportunitat de </a:t>
            </a:r>
            <a:r>
              <a:rPr lang="ca-ES" sz="2000" b="1" dirty="0">
                <a:solidFill>
                  <a:schemeClr val="accent2"/>
                </a:solidFill>
              </a:rPr>
              <a:t>participar en els processos de presa de decisions</a:t>
            </a:r>
            <a:r>
              <a:rPr lang="ca-ES" sz="2000" dirty="0">
                <a:solidFill>
                  <a:schemeClr val="tx1"/>
                </a:solidFill>
              </a:rPr>
              <a:t>. </a:t>
            </a:r>
          </a:p>
          <a:p>
            <a:pPr algn="l">
              <a:buClr>
                <a:schemeClr val="accent2"/>
              </a:buClr>
            </a:pPr>
            <a:r>
              <a:rPr lang="ca-ES" sz="2000" dirty="0">
                <a:solidFill>
                  <a:schemeClr val="tx1"/>
                </a:solidFill>
              </a:rPr>
              <a:t>Els </a:t>
            </a:r>
            <a:r>
              <a:rPr lang="ca-ES" sz="2000" u="sng" dirty="0">
                <a:solidFill>
                  <a:schemeClr val="tx1"/>
                </a:solidFill>
              </a:rPr>
              <a:t>Estats hauran de facilitar i fomentar </a:t>
            </a:r>
            <a:r>
              <a:rPr lang="ca-ES" sz="2000" dirty="0">
                <a:solidFill>
                  <a:schemeClr val="tx1"/>
                </a:solidFill>
              </a:rPr>
              <a:t>la sensibilització i la participació del públic, posant la informació a disposició de tothom. </a:t>
            </a:r>
          </a:p>
          <a:p>
            <a:pPr algn="l">
              <a:buClr>
                <a:schemeClr val="accent2"/>
              </a:buClr>
            </a:pPr>
            <a:r>
              <a:rPr lang="ca-ES" sz="2000" dirty="0">
                <a:solidFill>
                  <a:schemeClr val="tx1"/>
                </a:solidFill>
              </a:rPr>
              <a:t>S’haurà de proporcionar </a:t>
            </a:r>
            <a:r>
              <a:rPr lang="ca-ES" sz="2000" b="1" dirty="0">
                <a:solidFill>
                  <a:schemeClr val="accent2"/>
                </a:solidFill>
              </a:rPr>
              <a:t>accés efectiu als procediments judicials i administratius</a:t>
            </a:r>
            <a:r>
              <a:rPr lang="ca-ES" sz="2000" dirty="0">
                <a:solidFill>
                  <a:schemeClr val="tx1"/>
                </a:solidFill>
              </a:rPr>
              <a:t>, d'entre els quals el rescabalament de danys i els recursos pertinents.</a:t>
            </a:r>
            <a:r>
              <a:rPr lang="ca-ES" sz="2400" dirty="0">
                <a:solidFill>
                  <a:schemeClr val="accent2"/>
                </a:solidFill>
              </a:rPr>
              <a:t>“</a:t>
            </a:r>
          </a:p>
          <a:p>
            <a:pPr marL="514350" lvl="0" indent="-514350" algn="l">
              <a:spcAft>
                <a:spcPts val="1200"/>
              </a:spcAft>
              <a:buClr>
                <a:schemeClr val="accent2"/>
              </a:buClr>
              <a:buFont typeface="+mj-lt"/>
              <a:buAutoNum type="arabicPeriod"/>
            </a:pPr>
            <a:endParaRPr lang="es-ES_tradnl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2476" y="6483048"/>
            <a:ext cx="8055429" cy="238428"/>
          </a:xfrm>
        </p:spPr>
        <p:txBody>
          <a:bodyPr/>
          <a:lstStyle/>
          <a:p>
            <a:r>
              <a:rPr lang="es-ES" dirty="0" err="1">
                <a:solidFill>
                  <a:srgbClr val="1F497D"/>
                </a:solidFill>
              </a:rPr>
              <a:t>Jornades</a:t>
            </a:r>
            <a:r>
              <a:rPr lang="es-ES" dirty="0">
                <a:solidFill>
                  <a:srgbClr val="1F497D"/>
                </a:solidFill>
              </a:rPr>
              <a:t> </a:t>
            </a:r>
            <a:r>
              <a:rPr lang="es-ES" dirty="0" err="1">
                <a:solidFill>
                  <a:srgbClr val="1F497D"/>
                </a:solidFill>
              </a:rPr>
              <a:t>Formatives</a:t>
            </a:r>
            <a:r>
              <a:rPr lang="es-ES" dirty="0">
                <a:solidFill>
                  <a:srgbClr val="1F497D"/>
                </a:solidFill>
              </a:rPr>
              <a:t> per a la </a:t>
            </a:r>
            <a:r>
              <a:rPr lang="es-ES" dirty="0" err="1">
                <a:solidFill>
                  <a:srgbClr val="1F497D"/>
                </a:solidFill>
              </a:rPr>
              <a:t>Participació</a:t>
            </a:r>
            <a:r>
              <a:rPr lang="es-ES" dirty="0">
                <a:solidFill>
                  <a:srgbClr val="1F497D"/>
                </a:solidFill>
              </a:rPr>
              <a:t> Pública en la Defensa del </a:t>
            </a:r>
            <a:r>
              <a:rPr lang="es-ES" dirty="0" err="1">
                <a:solidFill>
                  <a:srgbClr val="1F497D"/>
                </a:solidFill>
              </a:rPr>
              <a:t>Medi</a:t>
            </a:r>
            <a:r>
              <a:rPr lang="es-ES" dirty="0">
                <a:solidFill>
                  <a:srgbClr val="1F497D"/>
                </a:solidFill>
              </a:rPr>
              <a:t> </a:t>
            </a:r>
            <a:r>
              <a:rPr lang="es-ES" dirty="0" err="1">
                <a:solidFill>
                  <a:srgbClr val="1F497D"/>
                </a:solidFill>
              </a:rPr>
              <a:t>Ambient</a:t>
            </a:r>
            <a:r>
              <a:rPr lang="es-ES" dirty="0">
                <a:solidFill>
                  <a:srgbClr val="1F497D"/>
                </a:solidFill>
              </a:rPr>
              <a:t> – 8 </a:t>
            </a:r>
            <a:r>
              <a:rPr lang="es-ES" dirty="0" err="1">
                <a:solidFill>
                  <a:srgbClr val="1F497D"/>
                </a:solidFill>
              </a:rPr>
              <a:t>novembre</a:t>
            </a:r>
            <a:r>
              <a:rPr lang="es-ES" dirty="0">
                <a:solidFill>
                  <a:srgbClr val="1F497D"/>
                </a:solidFill>
              </a:rPr>
              <a:t> 2021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78189" y="509664"/>
            <a:ext cx="8478763" cy="651480"/>
          </a:xfrm>
        </p:spPr>
        <p:txBody>
          <a:bodyPr>
            <a:noAutofit/>
          </a:bodyPr>
          <a:lstStyle/>
          <a:p>
            <a:pPr algn="r"/>
            <a:r>
              <a:rPr lang="ca-ES" sz="3200" b="1" dirty="0">
                <a:solidFill>
                  <a:schemeClr val="accent5">
                    <a:lumMod val="75000"/>
                  </a:schemeClr>
                </a:solidFill>
              </a:rPr>
              <a:t>El reconeixement del dret a la participació pública en el dret internacional</a:t>
            </a:r>
          </a:p>
        </p:txBody>
      </p:sp>
    </p:spTree>
    <p:extLst>
      <p:ext uri="{BB962C8B-B14F-4D97-AF65-F5344CB8AC3E}">
        <p14:creationId xmlns:p14="http://schemas.microsoft.com/office/powerpoint/2010/main" val="2375470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1524" y="1563328"/>
            <a:ext cx="7955428" cy="4919719"/>
          </a:xfrm>
        </p:spPr>
        <p:txBody>
          <a:bodyPr>
            <a:noAutofit/>
          </a:bodyPr>
          <a:lstStyle/>
          <a:p>
            <a:pPr marL="514350" lvl="0" indent="-514350" algn="l">
              <a:spcAft>
                <a:spcPts val="1200"/>
              </a:spcAft>
              <a:buClr>
                <a:schemeClr val="accent2"/>
              </a:buClr>
              <a:buFont typeface="+mj-lt"/>
              <a:buAutoNum type="arabicPeriod" startAt="2"/>
            </a:pPr>
            <a:r>
              <a:rPr lang="ca-ES" sz="2400" b="1" dirty="0">
                <a:solidFill>
                  <a:schemeClr val="tx2"/>
                </a:solidFill>
              </a:rPr>
              <a:t>Programa 21 (Capítol 23.2)</a:t>
            </a:r>
          </a:p>
          <a:p>
            <a:pPr algn="l"/>
            <a:r>
              <a:rPr lang="ca-ES" sz="2000" dirty="0">
                <a:solidFill>
                  <a:schemeClr val="accent2"/>
                </a:solidFill>
              </a:rPr>
              <a:t>“</a:t>
            </a:r>
            <a:r>
              <a:rPr lang="ca-ES" sz="2000" dirty="0">
                <a:solidFill>
                  <a:schemeClr val="tx1"/>
                </a:solidFill>
              </a:rPr>
              <a:t>Un dels requisits fonamentals per assolir el desenvolupament sostenible és l’àmplia participació de l’opinió pública en l’adopció de decisions. A més, en el context més concret del medi ambient i el desenvolupament, s’ha fet palesa la necessitat d’emprar noves formes de participació. Hi ha la necessitat de que les </a:t>
            </a:r>
            <a:r>
              <a:rPr lang="ca-ES" sz="2000" u="sng" dirty="0">
                <a:solidFill>
                  <a:schemeClr val="tx1"/>
                </a:solidFill>
              </a:rPr>
              <a:t>persones, els grups i les organitzacions </a:t>
            </a:r>
            <a:r>
              <a:rPr lang="ca-ES" sz="2000" dirty="0">
                <a:solidFill>
                  <a:schemeClr val="tx1"/>
                </a:solidFill>
              </a:rPr>
              <a:t>participin en procediments d‘</a:t>
            </a:r>
            <a:r>
              <a:rPr lang="ca-ES" sz="2000" u="sng" dirty="0">
                <a:solidFill>
                  <a:schemeClr val="tx1"/>
                </a:solidFill>
              </a:rPr>
              <a:t>avaluació d'impacte ambiental</a:t>
            </a:r>
            <a:r>
              <a:rPr lang="ca-ES" sz="2000" dirty="0">
                <a:solidFill>
                  <a:schemeClr val="tx1"/>
                </a:solidFill>
              </a:rPr>
              <a:t>, coneguin els </a:t>
            </a:r>
            <a:r>
              <a:rPr lang="ca-ES" sz="2000" u="sng" dirty="0">
                <a:solidFill>
                  <a:schemeClr val="tx1"/>
                </a:solidFill>
              </a:rPr>
              <a:t>mecanismes d’adopció de decisions</a:t>
            </a:r>
            <a:r>
              <a:rPr lang="ca-ES" sz="2000" dirty="0">
                <a:solidFill>
                  <a:schemeClr val="tx1"/>
                </a:solidFill>
              </a:rPr>
              <a:t> i participin en aquests, especialment quan hi hagi la possibilitat de que aquestes decisions afectin les comunitats on viuen i treballen. Tota persona, grup o organització hauria de tenir accés a la informació relativa al medi ambient i al desenvolupament de que disposin les autoritats nacionals, inclosa la informació sobre productes i activitats que tinguin conseqüències importants pera al medi ambient o probabilitat de que les puguin tenir, així com informació sobre les mesures de protecció del medi ambient</a:t>
            </a:r>
            <a:r>
              <a:rPr lang="ca-ES" sz="2000" dirty="0"/>
              <a:t>.</a:t>
            </a:r>
            <a:r>
              <a:rPr lang="ca-ES" sz="2000" dirty="0">
                <a:solidFill>
                  <a:schemeClr val="accent2"/>
                </a:solidFill>
              </a:rPr>
              <a:t>“ </a:t>
            </a:r>
            <a:endParaRPr lang="ca-ES" sz="2000" dirty="0"/>
          </a:p>
          <a:p>
            <a:pPr marL="514350" lvl="0" indent="-514350" algn="l">
              <a:spcAft>
                <a:spcPts val="1200"/>
              </a:spcAft>
              <a:buClr>
                <a:schemeClr val="accent2"/>
              </a:buClr>
              <a:buFont typeface="+mj-lt"/>
              <a:buAutoNum type="arabicPeriod"/>
            </a:pPr>
            <a:endParaRPr lang="es-ES_tradnl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2476" y="6483048"/>
            <a:ext cx="8055429" cy="238428"/>
          </a:xfrm>
        </p:spPr>
        <p:txBody>
          <a:bodyPr/>
          <a:lstStyle/>
          <a:p>
            <a:r>
              <a:rPr lang="es-ES" dirty="0" err="1">
                <a:solidFill>
                  <a:srgbClr val="1F497D"/>
                </a:solidFill>
              </a:rPr>
              <a:t>Jornades</a:t>
            </a:r>
            <a:r>
              <a:rPr lang="es-ES" dirty="0">
                <a:solidFill>
                  <a:srgbClr val="1F497D"/>
                </a:solidFill>
              </a:rPr>
              <a:t> </a:t>
            </a:r>
            <a:r>
              <a:rPr lang="es-ES" dirty="0" err="1">
                <a:solidFill>
                  <a:srgbClr val="1F497D"/>
                </a:solidFill>
              </a:rPr>
              <a:t>Formatives</a:t>
            </a:r>
            <a:r>
              <a:rPr lang="es-ES" dirty="0">
                <a:solidFill>
                  <a:srgbClr val="1F497D"/>
                </a:solidFill>
              </a:rPr>
              <a:t> per a la </a:t>
            </a:r>
            <a:r>
              <a:rPr lang="es-ES" dirty="0" err="1">
                <a:solidFill>
                  <a:srgbClr val="1F497D"/>
                </a:solidFill>
              </a:rPr>
              <a:t>Participació</a:t>
            </a:r>
            <a:r>
              <a:rPr lang="es-ES" dirty="0">
                <a:solidFill>
                  <a:srgbClr val="1F497D"/>
                </a:solidFill>
              </a:rPr>
              <a:t> Pública en la Defensa del </a:t>
            </a:r>
            <a:r>
              <a:rPr lang="es-ES" dirty="0" err="1">
                <a:solidFill>
                  <a:srgbClr val="1F497D"/>
                </a:solidFill>
              </a:rPr>
              <a:t>Medi</a:t>
            </a:r>
            <a:r>
              <a:rPr lang="es-ES" dirty="0">
                <a:solidFill>
                  <a:srgbClr val="1F497D"/>
                </a:solidFill>
              </a:rPr>
              <a:t> </a:t>
            </a:r>
            <a:r>
              <a:rPr lang="es-ES" dirty="0" err="1">
                <a:solidFill>
                  <a:srgbClr val="1F497D"/>
                </a:solidFill>
              </a:rPr>
              <a:t>Ambient</a:t>
            </a:r>
            <a:r>
              <a:rPr lang="es-ES" dirty="0">
                <a:solidFill>
                  <a:srgbClr val="1F497D"/>
                </a:solidFill>
              </a:rPr>
              <a:t> – 8 </a:t>
            </a:r>
            <a:r>
              <a:rPr lang="es-ES" dirty="0" err="1">
                <a:solidFill>
                  <a:srgbClr val="1F497D"/>
                </a:solidFill>
              </a:rPr>
              <a:t>novembre</a:t>
            </a:r>
            <a:r>
              <a:rPr lang="es-ES" dirty="0">
                <a:solidFill>
                  <a:srgbClr val="1F497D"/>
                </a:solidFill>
              </a:rPr>
              <a:t> 2021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78189" y="509664"/>
            <a:ext cx="8478763" cy="651480"/>
          </a:xfrm>
        </p:spPr>
        <p:txBody>
          <a:bodyPr>
            <a:noAutofit/>
          </a:bodyPr>
          <a:lstStyle/>
          <a:p>
            <a:pPr algn="r"/>
            <a:r>
              <a:rPr lang="ca-ES" sz="3200" b="1" dirty="0">
                <a:solidFill>
                  <a:schemeClr val="accent5">
                    <a:lumMod val="75000"/>
                  </a:schemeClr>
                </a:solidFill>
              </a:rPr>
              <a:t>El reconeixement del dret a la participació pública en el dret internacional</a:t>
            </a:r>
          </a:p>
        </p:txBody>
      </p:sp>
    </p:spTree>
    <p:extLst>
      <p:ext uri="{BB962C8B-B14F-4D97-AF65-F5344CB8AC3E}">
        <p14:creationId xmlns:p14="http://schemas.microsoft.com/office/powerpoint/2010/main" val="617459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1524" y="1745351"/>
            <a:ext cx="7955428" cy="4602985"/>
          </a:xfrm>
        </p:spPr>
        <p:txBody>
          <a:bodyPr>
            <a:noAutofit/>
          </a:bodyPr>
          <a:lstStyle/>
          <a:p>
            <a:pPr lvl="0" algn="l">
              <a:spcAft>
                <a:spcPts val="1200"/>
              </a:spcAft>
              <a:buClr>
                <a:schemeClr val="accent2"/>
              </a:buClr>
            </a:pPr>
            <a:r>
              <a:rPr lang="ca-ES" sz="2400" b="1" dirty="0">
                <a:solidFill>
                  <a:schemeClr val="accent2"/>
                </a:solidFill>
              </a:rPr>
              <a:t>3.	</a:t>
            </a:r>
            <a:r>
              <a:rPr lang="ca-ES" sz="2400" b="1" dirty="0">
                <a:solidFill>
                  <a:schemeClr val="tx2"/>
                </a:solidFill>
              </a:rPr>
              <a:t>Participació i tractats internacionals en matèria de medi ambient</a:t>
            </a:r>
          </a:p>
          <a:p>
            <a:pPr marL="800100" lvl="1" indent="-342900" algn="l"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Ø"/>
            </a:pPr>
            <a:r>
              <a:rPr lang="ca-ES" sz="2600" dirty="0">
                <a:solidFill>
                  <a:schemeClr val="tx2"/>
                </a:solidFill>
              </a:rPr>
              <a:t>Conveni d’Espoo sobre Avaluació d’Impacte Ambiental en Àmbit Transfronterer 1991 (Arts. 5, 6, 7)</a:t>
            </a:r>
          </a:p>
          <a:p>
            <a:pPr marL="800100" lvl="1" indent="-342900" algn="l"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Ø"/>
            </a:pPr>
            <a:r>
              <a:rPr lang="ca-ES" sz="2600" dirty="0">
                <a:solidFill>
                  <a:schemeClr val="tx2"/>
                </a:solidFill>
              </a:rPr>
              <a:t>Conveni OSPAR 1992 (Art. 9)</a:t>
            </a:r>
          </a:p>
          <a:p>
            <a:pPr marL="800100" lvl="1" indent="-342900" algn="l"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Ø"/>
            </a:pPr>
            <a:r>
              <a:rPr lang="ca-ES" sz="2600" dirty="0">
                <a:solidFill>
                  <a:schemeClr val="tx2"/>
                </a:solidFill>
              </a:rPr>
              <a:t>Convenció contra el Canvi Climàtic 1992 (Art. 6)</a:t>
            </a:r>
          </a:p>
          <a:p>
            <a:pPr marL="800100" lvl="1" indent="-342900" algn="l"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Ø"/>
            </a:pPr>
            <a:r>
              <a:rPr lang="ca-ES" sz="2600" dirty="0">
                <a:solidFill>
                  <a:schemeClr val="tx2"/>
                </a:solidFill>
              </a:rPr>
              <a:t>Convenció de la Lluita contra la Desertificació 1994 (Arts. 3, 9, 10, 19)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2476" y="6483048"/>
            <a:ext cx="8055429" cy="238428"/>
          </a:xfrm>
        </p:spPr>
        <p:txBody>
          <a:bodyPr/>
          <a:lstStyle/>
          <a:p>
            <a:r>
              <a:rPr lang="es-ES" dirty="0" err="1">
                <a:solidFill>
                  <a:srgbClr val="1F497D"/>
                </a:solidFill>
              </a:rPr>
              <a:t>Jornades</a:t>
            </a:r>
            <a:r>
              <a:rPr lang="es-ES" dirty="0">
                <a:solidFill>
                  <a:srgbClr val="1F497D"/>
                </a:solidFill>
              </a:rPr>
              <a:t> </a:t>
            </a:r>
            <a:r>
              <a:rPr lang="es-ES" dirty="0" err="1">
                <a:solidFill>
                  <a:srgbClr val="1F497D"/>
                </a:solidFill>
              </a:rPr>
              <a:t>Formatives</a:t>
            </a:r>
            <a:r>
              <a:rPr lang="es-ES" dirty="0">
                <a:solidFill>
                  <a:srgbClr val="1F497D"/>
                </a:solidFill>
              </a:rPr>
              <a:t> per a la </a:t>
            </a:r>
            <a:r>
              <a:rPr lang="es-ES" dirty="0" err="1">
                <a:solidFill>
                  <a:srgbClr val="1F497D"/>
                </a:solidFill>
              </a:rPr>
              <a:t>Participació</a:t>
            </a:r>
            <a:r>
              <a:rPr lang="es-ES" dirty="0">
                <a:solidFill>
                  <a:srgbClr val="1F497D"/>
                </a:solidFill>
              </a:rPr>
              <a:t> Pública en la Defensa del </a:t>
            </a:r>
            <a:r>
              <a:rPr lang="es-ES" dirty="0" err="1">
                <a:solidFill>
                  <a:srgbClr val="1F497D"/>
                </a:solidFill>
              </a:rPr>
              <a:t>Medi</a:t>
            </a:r>
            <a:r>
              <a:rPr lang="es-ES" dirty="0">
                <a:solidFill>
                  <a:srgbClr val="1F497D"/>
                </a:solidFill>
              </a:rPr>
              <a:t> </a:t>
            </a:r>
            <a:r>
              <a:rPr lang="es-ES" dirty="0" err="1">
                <a:solidFill>
                  <a:srgbClr val="1F497D"/>
                </a:solidFill>
              </a:rPr>
              <a:t>Ambient</a:t>
            </a:r>
            <a:r>
              <a:rPr lang="es-ES" dirty="0">
                <a:solidFill>
                  <a:srgbClr val="1F497D"/>
                </a:solidFill>
              </a:rPr>
              <a:t> – 8 </a:t>
            </a:r>
            <a:r>
              <a:rPr lang="es-ES" dirty="0" err="1">
                <a:solidFill>
                  <a:srgbClr val="1F497D"/>
                </a:solidFill>
              </a:rPr>
              <a:t>novembre</a:t>
            </a:r>
            <a:r>
              <a:rPr lang="es-ES" dirty="0">
                <a:solidFill>
                  <a:srgbClr val="1F497D"/>
                </a:solidFill>
              </a:rPr>
              <a:t> 2021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78189" y="509664"/>
            <a:ext cx="8478763" cy="651480"/>
          </a:xfrm>
        </p:spPr>
        <p:txBody>
          <a:bodyPr>
            <a:noAutofit/>
          </a:bodyPr>
          <a:lstStyle/>
          <a:p>
            <a:pPr algn="r"/>
            <a:r>
              <a:rPr lang="ca-ES" sz="3200" b="1" dirty="0">
                <a:solidFill>
                  <a:schemeClr val="accent5">
                    <a:lumMod val="75000"/>
                  </a:schemeClr>
                </a:solidFill>
              </a:rPr>
              <a:t>El reconeixement del dret a la participació pública en el dret internacional</a:t>
            </a:r>
          </a:p>
        </p:txBody>
      </p:sp>
    </p:spTree>
    <p:extLst>
      <p:ext uri="{BB962C8B-B14F-4D97-AF65-F5344CB8AC3E}">
        <p14:creationId xmlns:p14="http://schemas.microsoft.com/office/powerpoint/2010/main" val="1072371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1524" y="1745351"/>
            <a:ext cx="7955428" cy="4602985"/>
          </a:xfrm>
        </p:spPr>
        <p:txBody>
          <a:bodyPr>
            <a:noAutofit/>
          </a:bodyPr>
          <a:lstStyle/>
          <a:p>
            <a:pPr marL="457200" lvl="0" indent="-457200" algn="l">
              <a:spcAft>
                <a:spcPts val="1200"/>
              </a:spcAft>
              <a:buClr>
                <a:schemeClr val="accent2"/>
              </a:buClr>
              <a:buAutoNum type="arabicPeriod" startAt="4"/>
            </a:pPr>
            <a:r>
              <a:rPr lang="ca-ES" sz="2400" b="1" dirty="0">
                <a:solidFill>
                  <a:schemeClr val="tx2"/>
                </a:solidFill>
              </a:rPr>
              <a:t>Altres àmbits de regulació internacional: drets humans</a:t>
            </a:r>
            <a:endParaRPr lang="ca-ES" sz="2600" b="1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2476" y="6483048"/>
            <a:ext cx="8055429" cy="238428"/>
          </a:xfrm>
        </p:spPr>
        <p:txBody>
          <a:bodyPr/>
          <a:lstStyle/>
          <a:p>
            <a:r>
              <a:rPr lang="es-ES" dirty="0" err="1">
                <a:solidFill>
                  <a:srgbClr val="1F497D"/>
                </a:solidFill>
              </a:rPr>
              <a:t>Jornades</a:t>
            </a:r>
            <a:r>
              <a:rPr lang="es-ES" dirty="0">
                <a:solidFill>
                  <a:srgbClr val="1F497D"/>
                </a:solidFill>
              </a:rPr>
              <a:t> </a:t>
            </a:r>
            <a:r>
              <a:rPr lang="es-ES" dirty="0" err="1">
                <a:solidFill>
                  <a:srgbClr val="1F497D"/>
                </a:solidFill>
              </a:rPr>
              <a:t>Formatives</a:t>
            </a:r>
            <a:r>
              <a:rPr lang="es-ES" dirty="0">
                <a:solidFill>
                  <a:srgbClr val="1F497D"/>
                </a:solidFill>
              </a:rPr>
              <a:t> per a la </a:t>
            </a:r>
            <a:r>
              <a:rPr lang="es-ES" dirty="0" err="1">
                <a:solidFill>
                  <a:srgbClr val="1F497D"/>
                </a:solidFill>
              </a:rPr>
              <a:t>Participació</a:t>
            </a:r>
            <a:r>
              <a:rPr lang="es-ES" dirty="0">
                <a:solidFill>
                  <a:srgbClr val="1F497D"/>
                </a:solidFill>
              </a:rPr>
              <a:t> Pública en la Defensa del </a:t>
            </a:r>
            <a:r>
              <a:rPr lang="es-ES" dirty="0" err="1">
                <a:solidFill>
                  <a:srgbClr val="1F497D"/>
                </a:solidFill>
              </a:rPr>
              <a:t>Medi</a:t>
            </a:r>
            <a:r>
              <a:rPr lang="es-ES" dirty="0">
                <a:solidFill>
                  <a:srgbClr val="1F497D"/>
                </a:solidFill>
              </a:rPr>
              <a:t> </a:t>
            </a:r>
            <a:r>
              <a:rPr lang="es-ES" dirty="0" err="1">
                <a:solidFill>
                  <a:srgbClr val="1F497D"/>
                </a:solidFill>
              </a:rPr>
              <a:t>Ambient</a:t>
            </a:r>
            <a:r>
              <a:rPr lang="es-ES" dirty="0">
                <a:solidFill>
                  <a:srgbClr val="1F497D"/>
                </a:solidFill>
              </a:rPr>
              <a:t> – 8 </a:t>
            </a:r>
            <a:r>
              <a:rPr lang="es-ES" dirty="0" err="1">
                <a:solidFill>
                  <a:srgbClr val="1F497D"/>
                </a:solidFill>
              </a:rPr>
              <a:t>novembre</a:t>
            </a:r>
            <a:r>
              <a:rPr lang="es-ES" dirty="0">
                <a:solidFill>
                  <a:srgbClr val="1F497D"/>
                </a:solidFill>
              </a:rPr>
              <a:t> 2021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78189" y="509664"/>
            <a:ext cx="8478763" cy="651480"/>
          </a:xfrm>
        </p:spPr>
        <p:txBody>
          <a:bodyPr>
            <a:noAutofit/>
          </a:bodyPr>
          <a:lstStyle/>
          <a:p>
            <a:pPr algn="r"/>
            <a:r>
              <a:rPr lang="ca-ES" sz="3200" b="1" dirty="0">
                <a:solidFill>
                  <a:schemeClr val="accent5">
                    <a:lumMod val="75000"/>
                  </a:schemeClr>
                </a:solidFill>
              </a:rPr>
              <a:t>El reconeixement del dret a la participació pública en el dret internacional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6BFEFC-AEE0-6D42-8008-F3BF236DC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82887">
            <a:off x="314931" y="4187902"/>
            <a:ext cx="5779350" cy="9598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980853-5F8F-564C-9039-2773484B9E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0663" y="3300936"/>
            <a:ext cx="2171813" cy="27337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29CA78-3868-8B4E-8B48-CF9D7A6EE0F0}"/>
              </a:ext>
            </a:extLst>
          </p:cNvPr>
          <p:cNvSpPr txBox="1"/>
          <p:nvPr/>
        </p:nvSpPr>
        <p:spPr>
          <a:xfrm>
            <a:off x="1059155" y="2519454"/>
            <a:ext cx="42909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ES" sz="2000" dirty="0">
                <a:latin typeface="Helvetica Light" panose="020B04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Relator especial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ES" sz="2000" dirty="0">
                <a:latin typeface="Helvetica Light" panose="020B04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Principis marc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ES" sz="2000" dirty="0">
                <a:latin typeface="Helvetica Light" panose="020B04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Comunicacions </a:t>
            </a:r>
            <a:r>
              <a:rPr lang="en-GB" sz="2000" dirty="0" err="1">
                <a:latin typeface="Helvetica Light" panose="020B04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GB" sz="2000" dirty="0">
                <a:latin typeface="Helvetica Light" panose="020B04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latin typeface="Helvetica Light" panose="020B04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demandes</a:t>
            </a:r>
            <a:r>
              <a:rPr lang="en-GB" sz="2000" dirty="0">
                <a:latin typeface="Helvetica Light" panose="020B04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latin typeface="Helvetica Light" panose="020B04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judicials</a:t>
            </a:r>
            <a:endParaRPr lang="en-ES" sz="2000" dirty="0">
              <a:latin typeface="Helvetica Light" panose="020B04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71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1524" y="1745351"/>
            <a:ext cx="7955428" cy="4602985"/>
          </a:xfrm>
        </p:spPr>
        <p:txBody>
          <a:bodyPr>
            <a:noAutofit/>
          </a:bodyPr>
          <a:lstStyle/>
          <a:p>
            <a:pPr marL="457200" lvl="0" indent="-457200" algn="l">
              <a:spcAft>
                <a:spcPts val="1200"/>
              </a:spcAft>
              <a:buClr>
                <a:schemeClr val="accent2"/>
              </a:buClr>
              <a:buAutoNum type="arabicPeriod" startAt="4"/>
            </a:pPr>
            <a:r>
              <a:rPr lang="ca-ES" sz="2400" b="1" dirty="0">
                <a:solidFill>
                  <a:schemeClr val="tx2"/>
                </a:solidFill>
              </a:rPr>
              <a:t>Altres àmbits de regulació internacional: drets humans</a:t>
            </a:r>
            <a:endParaRPr lang="ca-ES" sz="2600" b="1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2476" y="6483048"/>
            <a:ext cx="8055429" cy="238428"/>
          </a:xfrm>
        </p:spPr>
        <p:txBody>
          <a:bodyPr/>
          <a:lstStyle/>
          <a:p>
            <a:r>
              <a:rPr lang="es-ES" dirty="0" err="1">
                <a:solidFill>
                  <a:srgbClr val="1F497D"/>
                </a:solidFill>
              </a:rPr>
              <a:t>Jornades</a:t>
            </a:r>
            <a:r>
              <a:rPr lang="es-ES" dirty="0">
                <a:solidFill>
                  <a:srgbClr val="1F497D"/>
                </a:solidFill>
              </a:rPr>
              <a:t> </a:t>
            </a:r>
            <a:r>
              <a:rPr lang="es-ES" dirty="0" err="1">
                <a:solidFill>
                  <a:srgbClr val="1F497D"/>
                </a:solidFill>
              </a:rPr>
              <a:t>Formatives</a:t>
            </a:r>
            <a:r>
              <a:rPr lang="es-ES" dirty="0">
                <a:solidFill>
                  <a:srgbClr val="1F497D"/>
                </a:solidFill>
              </a:rPr>
              <a:t> per a la </a:t>
            </a:r>
            <a:r>
              <a:rPr lang="es-ES" dirty="0" err="1">
                <a:solidFill>
                  <a:srgbClr val="1F497D"/>
                </a:solidFill>
              </a:rPr>
              <a:t>Participació</a:t>
            </a:r>
            <a:r>
              <a:rPr lang="es-ES" dirty="0">
                <a:solidFill>
                  <a:srgbClr val="1F497D"/>
                </a:solidFill>
              </a:rPr>
              <a:t> Pública en la Defensa del </a:t>
            </a:r>
            <a:r>
              <a:rPr lang="es-ES" dirty="0" err="1">
                <a:solidFill>
                  <a:srgbClr val="1F497D"/>
                </a:solidFill>
              </a:rPr>
              <a:t>Medi</a:t>
            </a:r>
            <a:r>
              <a:rPr lang="es-ES" dirty="0">
                <a:solidFill>
                  <a:srgbClr val="1F497D"/>
                </a:solidFill>
              </a:rPr>
              <a:t> </a:t>
            </a:r>
            <a:r>
              <a:rPr lang="es-ES" dirty="0" err="1">
                <a:solidFill>
                  <a:srgbClr val="1F497D"/>
                </a:solidFill>
              </a:rPr>
              <a:t>Ambient</a:t>
            </a:r>
            <a:r>
              <a:rPr lang="es-ES" dirty="0">
                <a:solidFill>
                  <a:srgbClr val="1F497D"/>
                </a:solidFill>
              </a:rPr>
              <a:t> – 8 </a:t>
            </a:r>
            <a:r>
              <a:rPr lang="es-ES" dirty="0" err="1">
                <a:solidFill>
                  <a:srgbClr val="1F497D"/>
                </a:solidFill>
              </a:rPr>
              <a:t>novembre</a:t>
            </a:r>
            <a:r>
              <a:rPr lang="es-ES" dirty="0">
                <a:solidFill>
                  <a:srgbClr val="1F497D"/>
                </a:solidFill>
              </a:rPr>
              <a:t> 2021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78189" y="509664"/>
            <a:ext cx="8478763" cy="651480"/>
          </a:xfrm>
        </p:spPr>
        <p:txBody>
          <a:bodyPr>
            <a:noAutofit/>
          </a:bodyPr>
          <a:lstStyle/>
          <a:p>
            <a:pPr algn="r"/>
            <a:r>
              <a:rPr lang="ca-ES" sz="3200" b="1" dirty="0">
                <a:solidFill>
                  <a:schemeClr val="accent5">
                    <a:lumMod val="75000"/>
                  </a:schemeClr>
                </a:solidFill>
              </a:rPr>
              <a:t>El reconeixement del dret a la participació pública en el dret internacional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BD3AF5-747A-A249-8A66-C47DEBDBB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84292">
            <a:off x="4224070" y="2481943"/>
            <a:ext cx="2612811" cy="37325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193B69D-1A1F-444A-A16F-0CA190801FE5}"/>
              </a:ext>
            </a:extLst>
          </p:cNvPr>
          <p:cNvSpPr txBox="1"/>
          <p:nvPr/>
        </p:nvSpPr>
        <p:spPr>
          <a:xfrm>
            <a:off x="1654629" y="3360431"/>
            <a:ext cx="20610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chemeClr val="accent2"/>
              </a:buClr>
            </a:pPr>
            <a:r>
              <a:rPr lang="ca-ES" sz="2800" dirty="0">
                <a:solidFill>
                  <a:schemeClr val="accent2"/>
                </a:solidFill>
              </a:rPr>
              <a:t>Drets dels defensors ambientals</a:t>
            </a:r>
          </a:p>
        </p:txBody>
      </p:sp>
      <p:sp>
        <p:nvSpPr>
          <p:cNvPr id="11" name="Doughnut 10">
            <a:extLst>
              <a:ext uri="{FF2B5EF4-FFF2-40B4-BE49-F238E27FC236}">
                <a16:creationId xmlns:a16="http://schemas.microsoft.com/office/drawing/2014/main" id="{1E1BC275-6AEE-6F49-BECF-3A75024764BA}"/>
              </a:ext>
            </a:extLst>
          </p:cNvPr>
          <p:cNvSpPr/>
          <p:nvPr/>
        </p:nvSpPr>
        <p:spPr>
          <a:xfrm>
            <a:off x="922476" y="3185282"/>
            <a:ext cx="2990018" cy="1793118"/>
          </a:xfrm>
          <a:prstGeom prst="donut">
            <a:avLst>
              <a:gd name="adj" fmla="val 103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464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1524" y="1745351"/>
            <a:ext cx="7955428" cy="4602985"/>
          </a:xfrm>
        </p:spPr>
        <p:txBody>
          <a:bodyPr>
            <a:noAutofit/>
          </a:bodyPr>
          <a:lstStyle/>
          <a:p>
            <a:pPr marL="457200" lvl="0" indent="-457200" algn="l">
              <a:spcAft>
                <a:spcPts val="1200"/>
              </a:spcAft>
              <a:buClr>
                <a:schemeClr val="accent2"/>
              </a:buClr>
              <a:buAutoNum type="arabicPeriod" startAt="4"/>
            </a:pPr>
            <a:r>
              <a:rPr lang="ca-ES" sz="2400" b="1" dirty="0">
                <a:solidFill>
                  <a:schemeClr val="tx2"/>
                </a:solidFill>
              </a:rPr>
              <a:t>Altres àmbits de regulació internacional: drets humans</a:t>
            </a:r>
          </a:p>
          <a:p>
            <a:pPr marL="800100" lvl="1" indent="-342900" algn="l"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Ø"/>
            </a:pPr>
            <a:r>
              <a:rPr lang="ca-ES" sz="2600" dirty="0">
                <a:solidFill>
                  <a:schemeClr val="tx1"/>
                </a:solidFill>
              </a:rPr>
              <a:t>Reconeixement pel </a:t>
            </a:r>
            <a:r>
              <a:rPr lang="en-GB" sz="2600" dirty="0" err="1">
                <a:solidFill>
                  <a:schemeClr val="tx1"/>
                </a:solidFill>
              </a:rPr>
              <a:t>Consell</a:t>
            </a:r>
            <a:r>
              <a:rPr lang="en-GB" sz="2600" dirty="0">
                <a:solidFill>
                  <a:schemeClr val="tx1"/>
                </a:solidFill>
              </a:rPr>
              <a:t> de </a:t>
            </a:r>
            <a:r>
              <a:rPr lang="en-GB" sz="2600" dirty="0" err="1">
                <a:solidFill>
                  <a:schemeClr val="tx1"/>
                </a:solidFill>
              </a:rPr>
              <a:t>Drets</a:t>
            </a:r>
            <a:r>
              <a:rPr lang="en-GB" sz="2600" dirty="0">
                <a:solidFill>
                  <a:schemeClr val="tx1"/>
                </a:solidFill>
              </a:rPr>
              <a:t> Humans de </a:t>
            </a:r>
            <a:r>
              <a:rPr lang="en-GB" sz="2600" dirty="0" err="1">
                <a:solidFill>
                  <a:schemeClr val="tx1"/>
                </a:solidFill>
              </a:rPr>
              <a:t>Nacions</a:t>
            </a:r>
            <a:r>
              <a:rPr lang="en-GB" sz="2600" dirty="0">
                <a:solidFill>
                  <a:schemeClr val="tx1"/>
                </a:solidFill>
              </a:rPr>
              <a:t> </a:t>
            </a:r>
            <a:r>
              <a:rPr lang="en-GB" sz="2600" dirty="0" err="1">
                <a:solidFill>
                  <a:schemeClr val="tx1"/>
                </a:solidFill>
              </a:rPr>
              <a:t>Unides</a:t>
            </a:r>
            <a:r>
              <a:rPr lang="en-GB" sz="2600" dirty="0">
                <a:solidFill>
                  <a:schemeClr val="tx1"/>
                </a:solidFill>
              </a:rPr>
              <a:t> </a:t>
            </a:r>
            <a:r>
              <a:rPr lang="ca-ES" sz="2600" dirty="0">
                <a:solidFill>
                  <a:schemeClr val="tx1"/>
                </a:solidFill>
              </a:rPr>
              <a:t>del </a:t>
            </a:r>
            <a:r>
              <a:rPr lang="ca-ES" sz="2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dret a un medi ambient net, saludable i sostenible </a:t>
            </a:r>
            <a:r>
              <a:rPr lang="ca-ES" sz="2600" dirty="0">
                <a:solidFill>
                  <a:schemeClr val="tx1"/>
                </a:solidFill>
              </a:rPr>
              <a:t>(octubre 2021)</a:t>
            </a:r>
          </a:p>
          <a:p>
            <a:pPr marL="342900" lvl="0" indent="-342900" algn="l"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Ø"/>
            </a:pPr>
            <a:endParaRPr lang="ca-ES" sz="2400" b="1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2476" y="6483048"/>
            <a:ext cx="8055429" cy="238428"/>
          </a:xfrm>
        </p:spPr>
        <p:txBody>
          <a:bodyPr/>
          <a:lstStyle/>
          <a:p>
            <a:r>
              <a:rPr lang="es-ES" dirty="0" err="1">
                <a:solidFill>
                  <a:srgbClr val="1F497D"/>
                </a:solidFill>
              </a:rPr>
              <a:t>Jornades</a:t>
            </a:r>
            <a:r>
              <a:rPr lang="es-ES" dirty="0">
                <a:solidFill>
                  <a:srgbClr val="1F497D"/>
                </a:solidFill>
              </a:rPr>
              <a:t> </a:t>
            </a:r>
            <a:r>
              <a:rPr lang="es-ES" dirty="0" err="1">
                <a:solidFill>
                  <a:srgbClr val="1F497D"/>
                </a:solidFill>
              </a:rPr>
              <a:t>Formatives</a:t>
            </a:r>
            <a:r>
              <a:rPr lang="es-ES" dirty="0">
                <a:solidFill>
                  <a:srgbClr val="1F497D"/>
                </a:solidFill>
              </a:rPr>
              <a:t> per a la </a:t>
            </a:r>
            <a:r>
              <a:rPr lang="es-ES" dirty="0" err="1">
                <a:solidFill>
                  <a:srgbClr val="1F497D"/>
                </a:solidFill>
              </a:rPr>
              <a:t>Participació</a:t>
            </a:r>
            <a:r>
              <a:rPr lang="es-ES" dirty="0">
                <a:solidFill>
                  <a:srgbClr val="1F497D"/>
                </a:solidFill>
              </a:rPr>
              <a:t> Pública en la Defensa del </a:t>
            </a:r>
            <a:r>
              <a:rPr lang="es-ES" dirty="0" err="1">
                <a:solidFill>
                  <a:srgbClr val="1F497D"/>
                </a:solidFill>
              </a:rPr>
              <a:t>Medi</a:t>
            </a:r>
            <a:r>
              <a:rPr lang="es-ES" dirty="0">
                <a:solidFill>
                  <a:srgbClr val="1F497D"/>
                </a:solidFill>
              </a:rPr>
              <a:t> </a:t>
            </a:r>
            <a:r>
              <a:rPr lang="es-ES" dirty="0" err="1">
                <a:solidFill>
                  <a:srgbClr val="1F497D"/>
                </a:solidFill>
              </a:rPr>
              <a:t>Ambient</a:t>
            </a:r>
            <a:r>
              <a:rPr lang="es-ES" dirty="0">
                <a:solidFill>
                  <a:srgbClr val="1F497D"/>
                </a:solidFill>
              </a:rPr>
              <a:t> – 8 </a:t>
            </a:r>
            <a:r>
              <a:rPr lang="es-ES" dirty="0" err="1">
                <a:solidFill>
                  <a:srgbClr val="1F497D"/>
                </a:solidFill>
              </a:rPr>
              <a:t>novembre</a:t>
            </a:r>
            <a:r>
              <a:rPr lang="es-ES" dirty="0">
                <a:solidFill>
                  <a:srgbClr val="1F497D"/>
                </a:solidFill>
              </a:rPr>
              <a:t> 2021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78189" y="509664"/>
            <a:ext cx="8478763" cy="651480"/>
          </a:xfrm>
        </p:spPr>
        <p:txBody>
          <a:bodyPr>
            <a:noAutofit/>
          </a:bodyPr>
          <a:lstStyle/>
          <a:p>
            <a:pPr algn="r"/>
            <a:r>
              <a:rPr lang="ca-ES" sz="3200" b="1" dirty="0">
                <a:solidFill>
                  <a:schemeClr val="accent5">
                    <a:lumMod val="75000"/>
                  </a:schemeClr>
                </a:solidFill>
              </a:rPr>
              <a:t>El reconeixement del dret a la participació pública en el dret internacional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93B69D-1A1F-444A-A16F-0CA190801FE5}"/>
              </a:ext>
            </a:extLst>
          </p:cNvPr>
          <p:cNvSpPr txBox="1"/>
          <p:nvPr/>
        </p:nvSpPr>
        <p:spPr>
          <a:xfrm>
            <a:off x="801524" y="3823719"/>
            <a:ext cx="6092762" cy="553998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chemeClr val="accent2"/>
              </a:buClr>
            </a:pPr>
            <a:r>
              <a:rPr lang="en-ES" sz="1500" i="1" dirty="0">
                <a:solidFill>
                  <a:schemeClr val="tx2"/>
                </a:solidFill>
              </a:rPr>
              <a:t>Recognizes the right to a  clean, healthy and sustainable environment as a human right that is important for the enjoyment of human rights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194547-7968-3544-A71F-512078EF917E}"/>
              </a:ext>
            </a:extLst>
          </p:cNvPr>
          <p:cNvSpPr txBox="1"/>
          <p:nvPr/>
        </p:nvSpPr>
        <p:spPr>
          <a:xfrm>
            <a:off x="2431961" y="4576561"/>
            <a:ext cx="6092762" cy="1754326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chemeClr val="accent2"/>
              </a:buClr>
            </a:pPr>
            <a:r>
              <a:rPr lang="en-ES" i="1" dirty="0"/>
              <a:t>Recognizing also </a:t>
            </a:r>
            <a:r>
              <a:rPr lang="en-ES" dirty="0"/>
              <a:t>that the exercise of human rights, including the rights to </a:t>
            </a:r>
            <a:r>
              <a:rPr lang="en-ES" b="1" dirty="0">
                <a:solidFill>
                  <a:schemeClr val="accent5"/>
                </a:solidFill>
              </a:rPr>
              <a:t>seek, receive and impart information, to participate effectively in the conduct of government and public affairs and in environmental decision-making and to an effective remedy</a:t>
            </a:r>
            <a:r>
              <a:rPr lang="en-ES" dirty="0"/>
              <a:t>, is vital to the protection of a clean, healthy and sustainable environment</a:t>
            </a:r>
          </a:p>
        </p:txBody>
      </p:sp>
    </p:spTree>
    <p:extLst>
      <p:ext uri="{BB962C8B-B14F-4D97-AF65-F5344CB8AC3E}">
        <p14:creationId xmlns:p14="http://schemas.microsoft.com/office/powerpoint/2010/main" val="313512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1245</TotalTime>
  <Words>1908</Words>
  <Application>Microsoft Macintosh PowerPoint</Application>
  <PresentationFormat>On-screen Show (4:3)</PresentationFormat>
  <Paragraphs>175</Paragraphs>
  <Slides>21</Slides>
  <Notes>21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HELVETICA LIGHT</vt:lpstr>
      <vt:lpstr>Wingdings</vt:lpstr>
      <vt:lpstr>Office Theme</vt:lpstr>
      <vt:lpstr>El dret internacional com a eina per a la defensa  del medi ambient:  vies de participació pública  </vt:lpstr>
      <vt:lpstr>Contingut de la sessió</vt:lpstr>
      <vt:lpstr>Participació pública: què i per què?</vt:lpstr>
      <vt:lpstr>El reconeixement del dret a la participació pública en el dret internacional</vt:lpstr>
      <vt:lpstr>El reconeixement del dret a la participació pública en el dret internacional</vt:lpstr>
      <vt:lpstr>El reconeixement del dret a la participació pública en el dret internacional</vt:lpstr>
      <vt:lpstr>El reconeixement del dret a la participació pública en el dret internacional</vt:lpstr>
      <vt:lpstr>El reconeixement del dret a la participació pública en el dret internacional</vt:lpstr>
      <vt:lpstr>El reconeixement del dret a la participació pública en el dret internacional</vt:lpstr>
      <vt:lpstr>El reconeixement del dret a la participació pública en el dret internacional</vt:lpstr>
      <vt:lpstr>El reconeixement del dret a la participació pública en el dret internacional</vt:lpstr>
      <vt:lpstr>El Conveni d’Århus </vt:lpstr>
      <vt:lpstr>El Conveni d’Århus </vt:lpstr>
      <vt:lpstr>El Conveni d’Århus </vt:lpstr>
      <vt:lpstr>El Conveni d’Århus </vt:lpstr>
      <vt:lpstr>El Conveni d’Århus </vt:lpstr>
      <vt:lpstr>El Conveni d’Århus </vt:lpstr>
      <vt:lpstr>El Conveni d’Århus </vt:lpstr>
      <vt:lpstr>El reconeixement del dret a la participació pública en el dret internacional</vt:lpstr>
      <vt:lpstr>L’exercici del dret a la participació pública en l’àmbit internacional</vt:lpstr>
      <vt:lpstr>Recursos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dret internacional com a eina per a la defensa  del medi ambient:  vies de participació pública  </dc:title>
  <dc:creator>Adriana Fabra</dc:creator>
  <cp:lastModifiedBy>Adriana Fabra</cp:lastModifiedBy>
  <cp:revision>6</cp:revision>
  <dcterms:created xsi:type="dcterms:W3CDTF">2021-11-07T16:23:06Z</dcterms:created>
  <dcterms:modified xsi:type="dcterms:W3CDTF">2021-11-08T13:08:32Z</dcterms:modified>
</cp:coreProperties>
</file>